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76" r:id="rId4"/>
    <p:sldId id="258" r:id="rId5"/>
    <p:sldId id="259" r:id="rId6"/>
    <p:sldId id="257" r:id="rId7"/>
    <p:sldId id="269" r:id="rId8"/>
    <p:sldId id="261" r:id="rId9"/>
    <p:sldId id="262" r:id="rId10"/>
    <p:sldId id="264" r:id="rId11"/>
    <p:sldId id="272" r:id="rId12"/>
    <p:sldId id="270" r:id="rId13"/>
    <p:sldId id="271" r:id="rId14"/>
    <p:sldId id="266" r:id="rId15"/>
    <p:sldId id="275" r:id="rId16"/>
    <p:sldId id="268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2B478F-DB0E-4899-94CF-FDC734CDC9F1}" v="854" dt="2024-04-08T20:36:15.563"/>
    <p1510:client id="{EB9540BA-6289-D117-C53F-28DFCB7A557F}" v="1219" dt="2024-04-08T20:26:54.2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660"/>
  </p:normalViewPr>
  <p:slideViewPr>
    <p:cSldViewPr snapToGrid="0">
      <p:cViewPr>
        <p:scale>
          <a:sx n="55" d="100"/>
          <a:sy n="55" d="100"/>
        </p:scale>
        <p:origin x="1294" y="4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9BCF24-4102-21DB-850C-0F92B7C8F4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9C830D-3882-8C3F-7285-E827C9A9B8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DE3F5C-61FC-5801-2E27-785F6A938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BF1CC9-B3E0-9BEE-7D0E-DD0D05CE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BBDCA-BC86-5BEA-2BA3-3DE92BD0F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99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F33636-B47B-0A81-F8E0-E0F4D19CF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A05BF8-8719-7727-A09E-CF398FD173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7D365D-126F-CDA1-D8BE-B39789E56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5D6927-1E8A-F796-BD34-83BEE037D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24ADB8-2127-3015-8B0A-7D64490158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959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52E6A0-2140-42BA-CB39-6C594A934C1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263D19-25DF-F4F2-250C-5292E87F0A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52EC61-C9E2-FE7B-DE85-E8C041AC5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DA0114-D34D-9FB6-3940-1D1AEFE67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7EB5CA-39CA-1909-8300-E7C467B0CD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443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C0A3C-A7B3-C8C6-41CA-1DB994EA78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9A26-7886-14A3-397A-7C3043C42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A9EDE3-3131-38B2-E718-65CC81BA8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4BCDC5-FCE2-DC04-D5B7-D66EB2654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BE61E3-3BB5-6E74-3924-90B0D7F6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496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D26E3-DA8F-84A5-97C2-C4786B0AD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988FEE-F8AC-88A6-811B-851070E87C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5026F2-BD94-928D-679D-1F49A3ED2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6A622F-BF3A-98E0-CDA9-D8C75286FC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C0B404-95B4-11FC-4713-4042762E4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612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E7D91-5BA6-86CC-B40A-728D531F2C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0BBAA6-29CC-B351-C42B-5E8A5F44FD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CE4F348-3214-DAA6-DFAF-8E1AE12577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3A0EB-C4E2-13E4-0BFF-C5C15C15C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4E932E-6C45-2B42-CA95-CB428F8C2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E2CE26-B6BF-7A8F-42DD-20E4B2CB14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92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4A129-ED28-09E2-4F17-9A2F3E83C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972342-B6B1-7E45-8CEC-6DE27FE2D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C32A3A-0D57-5F54-018C-54B63DE4D3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1B2C21-F024-F790-A593-8519765319E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D4B309-EEF2-49B3-0EF8-656F8869B07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8D04E5B-E549-66EE-4718-A6A31EDA1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0700AA-DC03-1D62-7D01-221680AF2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D5FBB72-2AD3-768E-AD55-16D60858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74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3ACB89-8D76-0963-ADA1-441B5BB60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35C7B-95AA-D4A3-2CCD-78A120BA3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1150C3-D5EC-3132-0C32-B5C56288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DCEC8E-75F4-25B3-CA20-72B3B9EBA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72843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470A9C-B60F-CC90-DC79-395DE670BE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8DC600-7879-36A6-A3C7-697E476CA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BDDBB9-EAAC-452D-8980-3259EEE08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634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F4CB8-A995-5383-AB3A-29AB1FC84D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A78EF2-0AD6-5CC8-8159-3D1DE4425A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685BE-D75A-940E-700A-FC53A515AC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0D72D8-5CB5-98B7-C3F9-DD4225B5D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08F9E2D-A9C3-E737-AD8F-B870C4C47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E12A6-9CDC-124C-7CDB-C80600EA5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7832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1FB764-89A1-0D97-6221-DE502645F4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6EF725-ABD8-A813-AF13-CDD6A65B8D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AEF760-AE49-FC02-D636-6BB3B24E75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710D27-BE75-E966-6EC9-B101F2D7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080EC6-4B46-5718-51E1-BE125F714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8604C6-1AE5-108E-8D5A-D9DE0E3661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422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3FB162-39B5-2D1B-85D4-84258DE3F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556E8D-F599-5CBA-5271-56FB0A87F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CC709-2DCB-70DF-DF87-07197A3CA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64FD9D9-06FE-40DA-8544-314CBFC75CBA}" type="datetimeFigureOut">
              <a:rPr lang="en-US" smtClean="0"/>
              <a:t>4/8/2024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B02BDE-E930-9AEC-6237-53B6508AD8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1AF7C1-465D-2CAE-D00A-188D598A21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5476AF-E5B2-4DCD-8CFE-06ECD379FE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750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svg"/><Relationship Id="rId11" Type="http://schemas.openxmlformats.org/officeDocument/2006/relationships/image" Target="../media/image2.png"/><Relationship Id="rId5" Type="http://schemas.openxmlformats.org/officeDocument/2006/relationships/image" Target="../media/image24.png"/><Relationship Id="rId10" Type="http://schemas.openxmlformats.org/officeDocument/2006/relationships/image" Target="../media/image29.sv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A stone wall with a fence&#10;&#10;Description automatically generated">
            <a:extLst>
              <a:ext uri="{FF2B5EF4-FFF2-40B4-BE49-F238E27FC236}">
                <a16:creationId xmlns:a16="http://schemas.microsoft.com/office/drawing/2014/main" id="{10F787B6-E80B-4DA5-B501-CFB62B9239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2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1930" b="2589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1DAC94F-073F-31F8-5668-2BD3197171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6781" y="1125497"/>
            <a:ext cx="5488142" cy="4607006"/>
          </a:xfrm>
        </p:spPr>
        <p:txBody>
          <a:bodyPr>
            <a:noAutofit/>
          </a:bodyPr>
          <a:lstStyle/>
          <a:p>
            <a:pPr algn="r"/>
            <a:r>
              <a:rPr lang="en-US" sz="8000" b="1" dirty="0">
                <a:solidFill>
                  <a:srgbClr val="002060"/>
                </a:solidFill>
                <a:latin typeface="Montserrat" panose="00000500000000000000" pitchFamily="2" charset="0"/>
              </a:rPr>
              <a:t>Signs of </a:t>
            </a:r>
            <a:br>
              <a:rPr lang="en-US" sz="8000" b="1" dirty="0">
                <a:solidFill>
                  <a:srgbClr val="002060"/>
                </a:solidFill>
                <a:latin typeface="Montserrat" panose="00000500000000000000" pitchFamily="2" charset="0"/>
              </a:rPr>
            </a:br>
            <a:r>
              <a:rPr lang="en-US" sz="8000" b="1" dirty="0">
                <a:solidFill>
                  <a:srgbClr val="002060"/>
                </a:solidFill>
                <a:latin typeface="Montserrat" panose="00000500000000000000" pitchFamily="2" charset="0"/>
              </a:rPr>
              <a:t>Retaining Wall Failure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862A97-E061-CCAB-4501-A7866C0957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952" y="2319731"/>
            <a:ext cx="4964248" cy="900630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/>
            <a:r>
              <a:rPr lang="en-US" dirty="0">
                <a:latin typeface="Montserrat Medium"/>
              </a:rPr>
              <a:t>Presented by:</a:t>
            </a:r>
            <a:r>
              <a:rPr lang="en-US" dirty="0">
                <a:latin typeface="Montserrat"/>
              </a:rPr>
              <a:t> </a:t>
            </a:r>
            <a:r>
              <a:rPr lang="en-US" b="1" dirty="0">
                <a:latin typeface="Montserrat"/>
              </a:rPr>
              <a:t>Calvin Bogart</a:t>
            </a:r>
          </a:p>
          <a:p>
            <a:pPr algn="l"/>
            <a:r>
              <a:rPr lang="en-US" i="1" dirty="0">
                <a:latin typeface="Montserrat Medium"/>
              </a:rPr>
              <a:t>Drainage &amp; Erosion Manager</a:t>
            </a:r>
          </a:p>
          <a:p>
            <a:endParaRPr lang="en-US" i="1" dirty="0">
              <a:latin typeface="Montserrat" panose="00000500000000000000" pitchFamily="2" charset="0"/>
            </a:endParaRPr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9C46DCC4-B19D-DCBA-DD27-EC28314A1F5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411" y="3648065"/>
            <a:ext cx="4670489" cy="134672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33A493E-4659-072D-73EA-4520A6253F0E}"/>
              </a:ext>
            </a:extLst>
          </p:cNvPr>
          <p:cNvCxnSpPr>
            <a:cxnSpLocks/>
          </p:cNvCxnSpPr>
          <p:nvPr/>
        </p:nvCxnSpPr>
        <p:spPr>
          <a:xfrm>
            <a:off x="6451900" y="1125497"/>
            <a:ext cx="0" cy="4607006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0305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7">
            <a:extLst>
              <a:ext uri="{FF2B5EF4-FFF2-40B4-BE49-F238E27FC236}">
                <a16:creationId xmlns:a16="http://schemas.microsoft.com/office/drawing/2014/main" id="{D9EDB1A4-97E1-396E-252C-ECA874BD06D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94" b="10447"/>
          <a:stretch/>
        </p:blipFill>
        <p:spPr bwMode="auto">
          <a:xfrm>
            <a:off x="-69279" y="10"/>
            <a:ext cx="609600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3">
            <a:extLst>
              <a:ext uri="{FF2B5EF4-FFF2-40B4-BE49-F238E27FC236}">
                <a16:creationId xmlns:a16="http://schemas.microsoft.com/office/drawing/2014/main" id="{0E58D8C1-12BB-5013-7068-0CF7BDE99CE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861" b="7179"/>
          <a:stretch/>
        </p:blipFill>
        <p:spPr bwMode="auto">
          <a:xfrm>
            <a:off x="6165278" y="10"/>
            <a:ext cx="6095999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24CE0EF1-03F1-793D-3465-B284F5896F3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AD9E17A-B2D7-4100-1218-F680D71B8D1A}"/>
              </a:ext>
            </a:extLst>
          </p:cNvPr>
          <p:cNvSpPr txBox="1"/>
          <p:nvPr/>
        </p:nvSpPr>
        <p:spPr>
          <a:xfrm>
            <a:off x="838200" y="5702341"/>
            <a:ext cx="7061616" cy="8041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Top of the Wall</a:t>
            </a:r>
          </a:p>
        </p:txBody>
      </p:sp>
    </p:spTree>
    <p:extLst>
      <p:ext uri="{BB962C8B-B14F-4D97-AF65-F5344CB8AC3E}">
        <p14:creationId xmlns:p14="http://schemas.microsoft.com/office/powerpoint/2010/main" val="1678626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ld retaining wall of chipped granite cobblestones with moss growing from the seams. Close-up view">
            <a:extLst>
              <a:ext uri="{FF2B5EF4-FFF2-40B4-BE49-F238E27FC236}">
                <a16:creationId xmlns:a16="http://schemas.microsoft.com/office/drawing/2014/main" id="{D70502B9-FB62-45A8-EA69-72C82F7BF6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7" r="317"/>
          <a:stretch/>
        </p:blipFill>
        <p:spPr bwMode="auto">
          <a:xfrm>
            <a:off x="6102928" y="-48491"/>
            <a:ext cx="6095999" cy="6906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82270A72-B52E-A306-41B7-34FEA365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3796D-F145-5678-D621-48CC67190A01}"/>
              </a:ext>
            </a:extLst>
          </p:cNvPr>
          <p:cNvSpPr txBox="1"/>
          <p:nvPr/>
        </p:nvSpPr>
        <p:spPr>
          <a:xfrm>
            <a:off x="561846" y="459883"/>
            <a:ext cx="4460427" cy="1171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Wall Face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D2DC6-D3DA-62D4-9AE3-C7C2B00BF9B7}"/>
              </a:ext>
            </a:extLst>
          </p:cNvPr>
          <p:cNvSpPr txBox="1"/>
          <p:nvPr/>
        </p:nvSpPr>
        <p:spPr>
          <a:xfrm>
            <a:off x="561846" y="2218292"/>
            <a:ext cx="512544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b="1" dirty="0">
                <a:latin typeface="Montserrat Medium" pitchFamily="2" charset="0"/>
              </a:rPr>
              <a:t>Presence of Efflorescence or Moss/Vegetation</a:t>
            </a:r>
            <a:endParaRPr lang="en-US" sz="3200" kern="1200" dirty="0">
              <a:latin typeface="Montserrat Medium" pitchFamily="2" charset="0"/>
            </a:endParaRPr>
          </a:p>
          <a:p>
            <a:pPr marL="285750" lvl="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latin typeface="Montserrat Medium" pitchFamily="2" charset="0"/>
              </a:rPr>
              <a:t>Visibly bulging or leaning wall</a:t>
            </a:r>
          </a:p>
          <a:p>
            <a:pPr marL="285750" lvl="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 Medium" pitchFamily="2" charset="0"/>
              </a:rPr>
              <a:t>Cracks and separation along wall</a:t>
            </a:r>
            <a:endParaRPr lang="en-US" sz="3200" kern="1200" dirty="0">
              <a:latin typeface="Montserrat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178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methyst Excavating &amp; Stonework ...">
            <a:extLst>
              <a:ext uri="{FF2B5EF4-FFF2-40B4-BE49-F238E27FC236}">
                <a16:creationId xmlns:a16="http://schemas.microsoft.com/office/drawing/2014/main" id="{A9CDD053-35CA-9E9D-D619-7385CE981C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6" r="13821"/>
          <a:stretch/>
        </p:blipFill>
        <p:spPr bwMode="auto">
          <a:xfrm>
            <a:off x="-69279" y="10"/>
            <a:ext cx="609600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Old retaining wall of chipped granite cobblestones with moss growing from the seams. Close-up view">
            <a:extLst>
              <a:ext uri="{FF2B5EF4-FFF2-40B4-BE49-F238E27FC236}">
                <a16:creationId xmlns:a16="http://schemas.microsoft.com/office/drawing/2014/main" id="{D91FC99D-E560-12D8-1424-E08767FD5B0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05" r="415" b="-2"/>
          <a:stretch/>
        </p:blipFill>
        <p:spPr bwMode="auto">
          <a:xfrm>
            <a:off x="6165278" y="10"/>
            <a:ext cx="6095999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F71EA96-B54F-EF9D-E0CC-C0BC8EDC7F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09DA01-4F46-1DF9-5949-64C3FD53EB6B}"/>
              </a:ext>
            </a:extLst>
          </p:cNvPr>
          <p:cNvSpPr txBox="1"/>
          <p:nvPr/>
        </p:nvSpPr>
        <p:spPr>
          <a:xfrm>
            <a:off x="838200" y="5702341"/>
            <a:ext cx="7061616" cy="8041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Wall 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5DEF1A4-9B35-2D9B-A768-6A1CA61775F3}"/>
              </a:ext>
            </a:extLst>
          </p:cNvPr>
          <p:cNvSpPr txBox="1"/>
          <p:nvPr/>
        </p:nvSpPr>
        <p:spPr>
          <a:xfrm>
            <a:off x="164155" y="4575933"/>
            <a:ext cx="288867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Montserrat Medium" pitchFamily="2" charset="0"/>
              </a:rPr>
              <a:t>Efflorescence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087048-86FE-FB38-16C8-D70FFAA89043}"/>
              </a:ext>
            </a:extLst>
          </p:cNvPr>
          <p:cNvSpPr txBox="1"/>
          <p:nvPr/>
        </p:nvSpPr>
        <p:spPr>
          <a:xfrm>
            <a:off x="6386144" y="4575933"/>
            <a:ext cx="338212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  <a:latin typeface="Montserrat Medium" pitchFamily="2" charset="0"/>
              </a:rPr>
              <a:t>Moss/Vegetation</a:t>
            </a:r>
          </a:p>
        </p:txBody>
      </p:sp>
    </p:spTree>
    <p:extLst>
      <p:ext uri="{BB962C8B-B14F-4D97-AF65-F5344CB8AC3E}">
        <p14:creationId xmlns:p14="http://schemas.microsoft.com/office/powerpoint/2010/main" val="38927301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23">
            <a:extLst>
              <a:ext uri="{FF2B5EF4-FFF2-40B4-BE49-F238E27FC236}">
                <a16:creationId xmlns:a16="http://schemas.microsoft.com/office/drawing/2014/main" id="{D067DCE8-A7B9-E606-A173-7C54705440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37" b="18303"/>
          <a:stretch/>
        </p:blipFill>
        <p:spPr bwMode="auto">
          <a:xfrm>
            <a:off x="-90063" y="10"/>
            <a:ext cx="609600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0">
            <a:extLst>
              <a:ext uri="{FF2B5EF4-FFF2-40B4-BE49-F238E27FC236}">
                <a16:creationId xmlns:a16="http://schemas.microsoft.com/office/drawing/2014/main" id="{77128401-F350-47E3-F978-C4AC04B7C0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50" b="23490"/>
          <a:stretch/>
        </p:blipFill>
        <p:spPr bwMode="auto">
          <a:xfrm>
            <a:off x="6165278" y="10"/>
            <a:ext cx="6095999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03885CA-BB42-62FE-F5DE-21F8FA27E5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2B72A-D597-B2FD-BD50-412F921240D6}"/>
              </a:ext>
            </a:extLst>
          </p:cNvPr>
          <p:cNvSpPr txBox="1"/>
          <p:nvPr/>
        </p:nvSpPr>
        <p:spPr>
          <a:xfrm>
            <a:off x="838200" y="5702341"/>
            <a:ext cx="7061616" cy="8041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Wall Face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A28F8E-027A-A159-419F-981EC462AC25}"/>
              </a:ext>
            </a:extLst>
          </p:cNvPr>
          <p:cNvSpPr txBox="1"/>
          <p:nvPr/>
        </p:nvSpPr>
        <p:spPr>
          <a:xfrm>
            <a:off x="164155" y="4575933"/>
            <a:ext cx="2888671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b="1" dirty="0">
                <a:solidFill>
                  <a:schemeClr val="accent2"/>
                </a:solidFill>
                <a:latin typeface="Montserrat Medium" pitchFamily="2" charset="0"/>
              </a:rPr>
              <a:t>Leaning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A97937-6914-CFF7-0701-54E98977FF14}"/>
              </a:ext>
            </a:extLst>
          </p:cNvPr>
          <p:cNvSpPr txBox="1"/>
          <p:nvPr/>
        </p:nvSpPr>
        <p:spPr>
          <a:xfrm>
            <a:off x="6386144" y="4575933"/>
            <a:ext cx="3382122" cy="523220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accent5"/>
                </a:solidFill>
                <a:latin typeface="Montserrat Medium" pitchFamily="2" charset="0"/>
              </a:rPr>
              <a:t>Bulging</a:t>
            </a:r>
          </a:p>
        </p:txBody>
      </p:sp>
    </p:spTree>
    <p:extLst>
      <p:ext uri="{BB962C8B-B14F-4D97-AF65-F5344CB8AC3E}">
        <p14:creationId xmlns:p14="http://schemas.microsoft.com/office/powerpoint/2010/main" val="38444947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9CA453C0-BB02-40CE-BD99-3C75997F09E9" descr="IMG_9205.jpg">
            <a:extLst>
              <a:ext uri="{FF2B5EF4-FFF2-40B4-BE49-F238E27FC236}">
                <a16:creationId xmlns:a16="http://schemas.microsoft.com/office/drawing/2014/main" id="{3BD54020-CCD6-5773-1612-A0DA07BCFE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24" b="26116"/>
          <a:stretch/>
        </p:blipFill>
        <p:spPr bwMode="auto">
          <a:xfrm>
            <a:off x="-69279" y="10"/>
            <a:ext cx="609600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2E79DDAA-E5EE-402D-8CFB-CE1E1D2DD1EB" descr="IMG_9206.jpg">
            <a:extLst>
              <a:ext uri="{FF2B5EF4-FFF2-40B4-BE49-F238E27FC236}">
                <a16:creationId xmlns:a16="http://schemas.microsoft.com/office/drawing/2014/main" id="{63D0D3F8-A6E9-D59D-235E-032D7001D2B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07" b="27333"/>
          <a:stretch/>
        </p:blipFill>
        <p:spPr bwMode="auto">
          <a:xfrm>
            <a:off x="6165278" y="10"/>
            <a:ext cx="6095999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B8FB768-1CAD-F0C4-865E-865D740F2B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2436A-3E21-0754-B6C5-479BEF03189B}"/>
              </a:ext>
            </a:extLst>
          </p:cNvPr>
          <p:cNvSpPr txBox="1"/>
          <p:nvPr/>
        </p:nvSpPr>
        <p:spPr>
          <a:xfrm>
            <a:off x="838200" y="5702341"/>
            <a:ext cx="7061616" cy="8041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Wall Face</a:t>
            </a:r>
          </a:p>
        </p:txBody>
      </p:sp>
    </p:spTree>
    <p:extLst>
      <p:ext uri="{BB962C8B-B14F-4D97-AF65-F5344CB8AC3E}">
        <p14:creationId xmlns:p14="http://schemas.microsoft.com/office/powerpoint/2010/main" val="35140897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3571373"/>
            <a:ext cx="12192000" cy="2605060"/>
            <a:chOff x="0" y="0"/>
            <a:chExt cx="24384000" cy="521012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2015" t="24422" b="28196"/>
            <a:stretch>
              <a:fillRect/>
            </a:stretch>
          </p:blipFill>
          <p:spPr>
            <a:xfrm>
              <a:off x="0" y="0"/>
              <a:ext cx="8080865" cy="521012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11879" t="27534" r="3824"/>
            <a:stretch>
              <a:fillRect/>
            </a:stretch>
          </p:blipFill>
          <p:spPr>
            <a:xfrm>
              <a:off x="8151567" y="0"/>
              <a:ext cx="8080865" cy="521012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4"/>
            <a:srcRect l="8519" t="13944" b="7412"/>
            <a:stretch>
              <a:fillRect/>
            </a:stretch>
          </p:blipFill>
          <p:spPr>
            <a:xfrm>
              <a:off x="16303135" y="0"/>
              <a:ext cx="8080865" cy="5210120"/>
            </a:xfrm>
            <a:prstGeom prst="rect">
              <a:avLst/>
            </a:prstGeom>
          </p:spPr>
        </p:pic>
      </p:grpSp>
      <p:grpSp>
        <p:nvGrpSpPr>
          <p:cNvPr id="6" name="Group 6"/>
          <p:cNvGrpSpPr/>
          <p:nvPr/>
        </p:nvGrpSpPr>
        <p:grpSpPr>
          <a:xfrm>
            <a:off x="0" y="6172200"/>
            <a:ext cx="12192000" cy="685800"/>
            <a:chOff x="0" y="0"/>
            <a:chExt cx="9125045" cy="513284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125045" cy="513284"/>
            </a:xfrm>
            <a:custGeom>
              <a:avLst/>
              <a:gdLst/>
              <a:ahLst/>
              <a:cxnLst/>
              <a:rect l="l" t="t" r="r" b="b"/>
              <a:pathLst>
                <a:path w="9125045" h="513284">
                  <a:moveTo>
                    <a:pt x="0" y="0"/>
                  </a:moveTo>
                  <a:lnTo>
                    <a:pt x="9125045" y="0"/>
                  </a:lnTo>
                  <a:lnTo>
                    <a:pt x="9125045" y="513284"/>
                  </a:lnTo>
                  <a:lnTo>
                    <a:pt x="0" y="513284"/>
                  </a:lnTo>
                  <a:close/>
                </a:path>
              </a:pathLst>
            </a:custGeom>
            <a:gradFill rotWithShape="1">
              <a:gsLst>
                <a:gs pos="0">
                  <a:srgbClr val="000000">
                    <a:alpha val="100000"/>
                  </a:srgbClr>
                </a:gs>
                <a:gs pos="50000">
                  <a:srgbClr val="3533CD">
                    <a:alpha val="100000"/>
                  </a:srgbClr>
                </a:gs>
                <a:gs pos="100000">
                  <a:srgbClr val="3533CD">
                    <a:alpha val="8000"/>
                  </a:srgbClr>
                </a:gs>
              </a:gsLst>
              <a:lin ang="0"/>
            </a:gradFill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9050"/>
              <a:ext cx="9125045" cy="532334"/>
            </a:xfrm>
            <a:prstGeom prst="rect">
              <a:avLst/>
            </a:prstGeom>
          </p:spPr>
          <p:txBody>
            <a:bodyPr lIns="4190" tIns="4190" rIns="4190" bIns="4190" rtlCol="0" anchor="ctr"/>
            <a:lstStyle/>
            <a:p>
              <a:pPr algn="ctr">
                <a:lnSpc>
                  <a:spcPts val="958"/>
                </a:lnSpc>
                <a:spcBef>
                  <a:spcPct val="0"/>
                </a:spcBef>
              </a:pPr>
              <a:endParaRPr sz="1200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685800" y="2122180"/>
            <a:ext cx="3983666" cy="118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30164" lvl="1" indent="-215082">
              <a:lnSpc>
                <a:spcPts val="3247"/>
              </a:lnSpc>
              <a:buFont typeface="Arial"/>
              <a:buChar char="•"/>
            </a:pPr>
            <a:r>
              <a:rPr lang="en-US" sz="1992" dirty="0">
                <a:solidFill>
                  <a:srgbClr val="000000"/>
                </a:solidFill>
                <a:latin typeface="Montserrat Medium" pitchFamily="2" charset="0"/>
              </a:rPr>
              <a:t>Retaining Wall Repair            </a:t>
            </a:r>
          </a:p>
          <a:p>
            <a:pPr marL="430164" lvl="1" indent="-215082">
              <a:lnSpc>
                <a:spcPts val="3247"/>
              </a:lnSpc>
              <a:buFont typeface="Arial"/>
              <a:buChar char="•"/>
            </a:pPr>
            <a:r>
              <a:rPr lang="en-US" sz="1992" dirty="0">
                <a:solidFill>
                  <a:srgbClr val="000000"/>
                </a:solidFill>
                <a:latin typeface="Montserrat Medium" pitchFamily="2" charset="0"/>
              </a:rPr>
              <a:t>Spillway Dam Remediation </a:t>
            </a:r>
          </a:p>
          <a:p>
            <a:pPr marL="430164" lvl="1" indent="-215082">
              <a:lnSpc>
                <a:spcPts val="3247"/>
              </a:lnSpc>
              <a:buFont typeface="Arial"/>
              <a:buChar char="•"/>
            </a:pPr>
            <a:r>
              <a:rPr lang="en-US" sz="1992" dirty="0">
                <a:solidFill>
                  <a:srgbClr val="000000"/>
                </a:solidFill>
                <a:latin typeface="Montserrat Medium" pitchFamily="2" charset="0"/>
              </a:rPr>
              <a:t>Channel Bank Stabilization 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249632" y="1374527"/>
            <a:ext cx="2435622" cy="7427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71"/>
              </a:lnSpc>
            </a:pPr>
            <a:r>
              <a:rPr lang="en-US" sz="2377" b="1" dirty="0">
                <a:solidFill>
                  <a:srgbClr val="C70000"/>
                </a:solidFill>
                <a:latin typeface="Montserrat Bold Italics"/>
              </a:rPr>
              <a:t>Schedule your site visit today!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922250" y="2204730"/>
            <a:ext cx="1104241" cy="1104241"/>
            <a:chOff x="0" y="0"/>
            <a:chExt cx="2208483" cy="220848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208483" cy="2208483"/>
            </a:xfrm>
            <a:custGeom>
              <a:avLst/>
              <a:gdLst/>
              <a:ahLst/>
              <a:cxnLst/>
              <a:rect l="l" t="t" r="r" b="b"/>
              <a:pathLst>
                <a:path w="2208483" h="2208483">
                  <a:moveTo>
                    <a:pt x="0" y="0"/>
                  </a:moveTo>
                  <a:lnTo>
                    <a:pt x="2208483" y="0"/>
                  </a:lnTo>
                  <a:lnTo>
                    <a:pt x="2208483" y="2208483"/>
                  </a:lnTo>
                  <a:lnTo>
                    <a:pt x="0" y="220848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 sz="1200"/>
            </a:p>
          </p:txBody>
        </p:sp>
      </p:grpSp>
      <p:sp>
        <p:nvSpPr>
          <p:cNvPr id="13" name="Freeform 13"/>
          <p:cNvSpPr/>
          <p:nvPr/>
        </p:nvSpPr>
        <p:spPr>
          <a:xfrm>
            <a:off x="1006336" y="1672401"/>
            <a:ext cx="2125919" cy="199305"/>
          </a:xfrm>
          <a:custGeom>
            <a:avLst/>
            <a:gdLst/>
            <a:ahLst/>
            <a:cxnLst/>
            <a:rect l="l" t="t" r="r" b="b"/>
            <a:pathLst>
              <a:path w="3188879" h="298957">
                <a:moveTo>
                  <a:pt x="0" y="0"/>
                </a:moveTo>
                <a:lnTo>
                  <a:pt x="3188879" y="0"/>
                </a:lnTo>
                <a:lnTo>
                  <a:pt x="3188879" y="298957"/>
                </a:lnTo>
                <a:lnTo>
                  <a:pt x="0" y="29895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4" name="TextBox 14"/>
          <p:cNvSpPr txBox="1"/>
          <p:nvPr/>
        </p:nvSpPr>
        <p:spPr>
          <a:xfrm>
            <a:off x="512482" y="578572"/>
            <a:ext cx="10993718" cy="538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247"/>
              </a:lnSpc>
            </a:pPr>
            <a:r>
              <a:rPr lang="en-US" sz="4334" dirty="0">
                <a:solidFill>
                  <a:srgbClr val="0B008B"/>
                </a:solidFill>
                <a:latin typeface="Montserrat ExtraBold" pitchFamily="2" charset="0"/>
              </a:rPr>
              <a:t>Resilient Drainage Solutions.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72820" y="1224291"/>
            <a:ext cx="5039991" cy="4555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53"/>
              </a:lnSpc>
            </a:pPr>
            <a:r>
              <a:rPr lang="en-US" sz="2752" b="1" dirty="0">
                <a:solidFill>
                  <a:srgbClr val="000000"/>
                </a:solidFill>
                <a:latin typeface="Montserrat Semi-Bold"/>
              </a:rPr>
              <a:t>Unmatched Expertise.</a:t>
            </a:r>
          </a:p>
        </p:txBody>
      </p:sp>
      <p:sp>
        <p:nvSpPr>
          <p:cNvPr id="16" name="Freeform 16"/>
          <p:cNvSpPr/>
          <p:nvPr/>
        </p:nvSpPr>
        <p:spPr>
          <a:xfrm rot="1302115" flipH="1">
            <a:off x="9346743" y="2239645"/>
            <a:ext cx="617427" cy="637344"/>
          </a:xfrm>
          <a:custGeom>
            <a:avLst/>
            <a:gdLst/>
            <a:ahLst/>
            <a:cxnLst/>
            <a:rect l="l" t="t" r="r" b="b"/>
            <a:pathLst>
              <a:path w="926141" h="956016">
                <a:moveTo>
                  <a:pt x="926141" y="0"/>
                </a:moveTo>
                <a:lnTo>
                  <a:pt x="0" y="0"/>
                </a:lnTo>
                <a:lnTo>
                  <a:pt x="0" y="956016"/>
                </a:lnTo>
                <a:lnTo>
                  <a:pt x="926141" y="956016"/>
                </a:lnTo>
                <a:lnTo>
                  <a:pt x="926141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7" name="TextBox 17"/>
          <p:cNvSpPr txBox="1"/>
          <p:nvPr/>
        </p:nvSpPr>
        <p:spPr>
          <a:xfrm>
            <a:off x="311164" y="6415298"/>
            <a:ext cx="3921219" cy="2949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54"/>
              </a:lnSpc>
            </a:pPr>
            <a:r>
              <a:rPr lang="en-US" sz="2031">
                <a:solidFill>
                  <a:srgbClr val="FFFFFF"/>
                </a:solidFill>
                <a:latin typeface="Montserrat Bold"/>
              </a:rPr>
              <a:t>CARDINALSTRATEGIES.COM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132607" y="2122180"/>
            <a:ext cx="3983666" cy="11916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30164" lvl="1" indent="-215082">
              <a:lnSpc>
                <a:spcPts val="3247"/>
              </a:lnSpc>
              <a:buFont typeface="Arial"/>
              <a:buChar char="•"/>
            </a:pPr>
            <a:r>
              <a:rPr lang="en-US" sz="1992" dirty="0">
                <a:solidFill>
                  <a:srgbClr val="000000"/>
                </a:solidFill>
                <a:latin typeface="Montserrat Medium" pitchFamily="2" charset="0"/>
              </a:rPr>
              <a:t>Sinkhole Remediation</a:t>
            </a:r>
          </a:p>
          <a:p>
            <a:pPr marL="430164" lvl="1" indent="-215082">
              <a:lnSpc>
                <a:spcPts val="3247"/>
              </a:lnSpc>
              <a:buFont typeface="Arial"/>
              <a:buChar char="•"/>
            </a:pPr>
            <a:r>
              <a:rPr lang="en-US" sz="1992" dirty="0">
                <a:solidFill>
                  <a:srgbClr val="000000"/>
                </a:solidFill>
                <a:latin typeface="Montserrat Medium" pitchFamily="2" charset="0"/>
              </a:rPr>
              <a:t>Drainage Standing Water </a:t>
            </a:r>
          </a:p>
          <a:p>
            <a:pPr marL="430164" lvl="1" indent="-215082">
              <a:lnSpc>
                <a:spcPts val="3247"/>
              </a:lnSpc>
              <a:buFont typeface="Arial"/>
              <a:buChar char="•"/>
            </a:pPr>
            <a:r>
              <a:rPr lang="en-US" sz="1992" dirty="0">
                <a:solidFill>
                  <a:srgbClr val="000000"/>
                </a:solidFill>
                <a:latin typeface="Montserrat Medium" pitchFamily="2" charset="0"/>
              </a:rPr>
              <a:t>Complex Erosion Repair</a:t>
            </a:r>
          </a:p>
        </p:txBody>
      </p:sp>
      <p:pic>
        <p:nvPicPr>
          <p:cNvPr id="19" name="Picture 18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C69F5FB-73C3-4C95-D907-E845FA1C633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8192" y="6379669"/>
            <a:ext cx="1270033" cy="36621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570BD-79DE-052A-612F-92A3D9CE58E0}"/>
              </a:ext>
            </a:extLst>
          </p:cNvPr>
          <p:cNvSpPr txBox="1">
            <a:spLocks/>
          </p:cNvSpPr>
          <p:nvPr/>
        </p:nvSpPr>
        <p:spPr>
          <a:xfrm>
            <a:off x="2770308" y="1651969"/>
            <a:ext cx="6651383" cy="1181285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8000" b="1" dirty="0">
                <a:latin typeface="Montserrat" panose="00000500000000000000" pitchFamily="2" charset="0"/>
              </a:rPr>
              <a:t>Questions?</a:t>
            </a:r>
          </a:p>
        </p:txBody>
      </p:sp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A6B55236-7E2C-1962-7C66-1E4336A10C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0754" y="4604029"/>
            <a:ext cx="4670489" cy="1346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9587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E4FC068-C058-EC5C-2E5E-F785A901C976}"/>
              </a:ext>
            </a:extLst>
          </p:cNvPr>
          <p:cNvSpPr/>
          <p:nvPr/>
        </p:nvSpPr>
        <p:spPr>
          <a:xfrm>
            <a:off x="498784" y="858982"/>
            <a:ext cx="11298360" cy="4232563"/>
          </a:xfrm>
          <a:custGeom>
            <a:avLst/>
            <a:gdLst>
              <a:gd name="connsiteX0" fmla="*/ 0 w 6502400"/>
              <a:gd name="connsiteY0" fmla="*/ 199635 h 1197787"/>
              <a:gd name="connsiteX1" fmla="*/ 199635 w 6502400"/>
              <a:gd name="connsiteY1" fmla="*/ 0 h 1197787"/>
              <a:gd name="connsiteX2" fmla="*/ 6302765 w 6502400"/>
              <a:gd name="connsiteY2" fmla="*/ 0 h 1197787"/>
              <a:gd name="connsiteX3" fmla="*/ 6502400 w 6502400"/>
              <a:gd name="connsiteY3" fmla="*/ 199635 h 1197787"/>
              <a:gd name="connsiteX4" fmla="*/ 6502400 w 6502400"/>
              <a:gd name="connsiteY4" fmla="*/ 998152 h 1197787"/>
              <a:gd name="connsiteX5" fmla="*/ 6302765 w 6502400"/>
              <a:gd name="connsiteY5" fmla="*/ 1197787 h 1197787"/>
              <a:gd name="connsiteX6" fmla="*/ 199635 w 6502400"/>
              <a:gd name="connsiteY6" fmla="*/ 1197787 h 1197787"/>
              <a:gd name="connsiteX7" fmla="*/ 0 w 6502400"/>
              <a:gd name="connsiteY7" fmla="*/ 998152 h 1197787"/>
              <a:gd name="connsiteX8" fmla="*/ 0 w 6502400"/>
              <a:gd name="connsiteY8" fmla="*/ 199635 h 1197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02400" h="1197787">
                <a:moveTo>
                  <a:pt x="0" y="199635"/>
                </a:moveTo>
                <a:cubicBezTo>
                  <a:pt x="0" y="89380"/>
                  <a:pt x="89380" y="0"/>
                  <a:pt x="199635" y="0"/>
                </a:cubicBezTo>
                <a:lnTo>
                  <a:pt x="6302765" y="0"/>
                </a:lnTo>
                <a:cubicBezTo>
                  <a:pt x="6413020" y="0"/>
                  <a:pt x="6502400" y="89380"/>
                  <a:pt x="6502400" y="199635"/>
                </a:cubicBezTo>
                <a:lnTo>
                  <a:pt x="6502400" y="998152"/>
                </a:lnTo>
                <a:cubicBezTo>
                  <a:pt x="6502400" y="1108407"/>
                  <a:pt x="6413020" y="1197787"/>
                  <a:pt x="6302765" y="1197787"/>
                </a:cubicBezTo>
                <a:lnTo>
                  <a:pt x="199635" y="1197787"/>
                </a:lnTo>
                <a:cubicBezTo>
                  <a:pt x="89380" y="1197787"/>
                  <a:pt x="0" y="1108407"/>
                  <a:pt x="0" y="998152"/>
                </a:cubicBezTo>
                <a:lnTo>
                  <a:pt x="0" y="199635"/>
                </a:lnTo>
                <a:close/>
              </a:path>
            </a:pathLst>
          </a:custGeom>
          <a:solidFill>
            <a:srgbClr val="002060"/>
          </a:solidFill>
          <a:ln>
            <a:noFill/>
          </a:ln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72771" tIns="172771" rIns="172771" bIns="172771" numCol="1" spcCol="127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Montserrat ExtraBold" pitchFamily="2" charset="0"/>
              </a:rPr>
              <a:t>Drainage &amp; Erosion Construction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latin typeface="Montserrat Medium" pitchFamily="2" charset="0"/>
              </a:rPr>
              <a:t>offering a suite of remediation services and </a:t>
            </a:r>
            <a:r>
              <a:rPr lang="en-US" sz="4400" b="1" dirty="0">
                <a:solidFill>
                  <a:schemeClr val="bg1"/>
                </a:solidFill>
                <a:latin typeface="Montserrat Medium" pitchFamily="2" charset="0"/>
              </a:rPr>
              <a:t>design-build</a:t>
            </a:r>
            <a:r>
              <a:rPr lang="en-US" sz="4400" dirty="0">
                <a:solidFill>
                  <a:schemeClr val="bg1"/>
                </a:solidFill>
                <a:latin typeface="Montserrat Medium" pitchFamily="2" charset="0"/>
              </a:rPr>
              <a:t> capabilities</a:t>
            </a:r>
          </a:p>
          <a:p>
            <a:pPr algn="ctr">
              <a:spcAft>
                <a:spcPts val="600"/>
              </a:spcAft>
            </a:pPr>
            <a:r>
              <a:rPr lang="en-US" sz="4400" dirty="0">
                <a:solidFill>
                  <a:schemeClr val="bg1"/>
                </a:solidFill>
                <a:latin typeface="Montserrat Medium" pitchFamily="2" charset="0"/>
              </a:rPr>
              <a:t>with our in-house </a:t>
            </a:r>
            <a:r>
              <a:rPr lang="en-US" sz="4400" b="1" dirty="0">
                <a:solidFill>
                  <a:schemeClr val="bg1"/>
                </a:solidFill>
                <a:latin typeface="Montserrat Medium" pitchFamily="2" charset="0"/>
              </a:rPr>
              <a:t>Stormwater </a:t>
            </a:r>
          </a:p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bg1"/>
                </a:solidFill>
                <a:latin typeface="Montserrat Medium" pitchFamily="2" charset="0"/>
              </a:rPr>
              <a:t>Engineering</a:t>
            </a:r>
            <a:r>
              <a:rPr lang="en-US" sz="4400" dirty="0">
                <a:solidFill>
                  <a:schemeClr val="bg1"/>
                </a:solidFill>
                <a:latin typeface="Montserrat Medium" pitchFamily="2" charset="0"/>
              </a:rPr>
              <a:t> Division</a:t>
            </a:r>
          </a:p>
        </p:txBody>
      </p:sp>
      <p:pic>
        <p:nvPicPr>
          <p:cNvPr id="30" name="Picture 2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2F7C50BE-8334-772A-4037-8FAC525F41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451" y="5466236"/>
            <a:ext cx="2249097" cy="899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7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65FC86-47A0-DB83-D853-2C319C159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260" y="344417"/>
            <a:ext cx="5291663" cy="81871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latin typeface="Montserrat ExtraBold" pitchFamily="2" charset="0"/>
              </a:rPr>
              <a:t>Overview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B5D034-FFC2-1D6E-2DFE-17386ABE1F23}"/>
              </a:ext>
            </a:extLst>
          </p:cNvPr>
          <p:cNvSpPr/>
          <p:nvPr/>
        </p:nvSpPr>
        <p:spPr>
          <a:xfrm>
            <a:off x="605752" y="1759527"/>
            <a:ext cx="5291663" cy="640523"/>
          </a:xfrm>
          <a:custGeom>
            <a:avLst/>
            <a:gdLst>
              <a:gd name="connsiteX0" fmla="*/ 0 w 5291663"/>
              <a:gd name="connsiteY0" fmla="*/ 95942 h 575639"/>
              <a:gd name="connsiteX1" fmla="*/ 95942 w 5291663"/>
              <a:gd name="connsiteY1" fmla="*/ 0 h 575639"/>
              <a:gd name="connsiteX2" fmla="*/ 5195721 w 5291663"/>
              <a:gd name="connsiteY2" fmla="*/ 0 h 575639"/>
              <a:gd name="connsiteX3" fmla="*/ 5291663 w 5291663"/>
              <a:gd name="connsiteY3" fmla="*/ 95942 h 575639"/>
              <a:gd name="connsiteX4" fmla="*/ 5291663 w 5291663"/>
              <a:gd name="connsiteY4" fmla="*/ 479697 h 575639"/>
              <a:gd name="connsiteX5" fmla="*/ 5195721 w 5291663"/>
              <a:gd name="connsiteY5" fmla="*/ 575639 h 575639"/>
              <a:gd name="connsiteX6" fmla="*/ 95942 w 5291663"/>
              <a:gd name="connsiteY6" fmla="*/ 575639 h 575639"/>
              <a:gd name="connsiteX7" fmla="*/ 0 w 5291663"/>
              <a:gd name="connsiteY7" fmla="*/ 479697 h 575639"/>
              <a:gd name="connsiteX8" fmla="*/ 0 w 5291663"/>
              <a:gd name="connsiteY8" fmla="*/ 95942 h 57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663" h="575639">
                <a:moveTo>
                  <a:pt x="0" y="95942"/>
                </a:moveTo>
                <a:cubicBezTo>
                  <a:pt x="0" y="42955"/>
                  <a:pt x="42955" y="0"/>
                  <a:pt x="95942" y="0"/>
                </a:cubicBezTo>
                <a:lnTo>
                  <a:pt x="5195721" y="0"/>
                </a:lnTo>
                <a:cubicBezTo>
                  <a:pt x="5248708" y="0"/>
                  <a:pt x="5291663" y="42955"/>
                  <a:pt x="5291663" y="95942"/>
                </a:cubicBezTo>
                <a:lnTo>
                  <a:pt x="5291663" y="479697"/>
                </a:lnTo>
                <a:cubicBezTo>
                  <a:pt x="5291663" y="532684"/>
                  <a:pt x="5248708" y="575639"/>
                  <a:pt x="5195721" y="575639"/>
                </a:cubicBezTo>
                <a:lnTo>
                  <a:pt x="95942" y="575639"/>
                </a:lnTo>
                <a:cubicBezTo>
                  <a:pt x="42955" y="575639"/>
                  <a:pt x="0" y="532684"/>
                  <a:pt x="0" y="479697"/>
                </a:cubicBezTo>
                <a:lnTo>
                  <a:pt x="0" y="95942"/>
                </a:lnTo>
                <a:close/>
              </a:path>
            </a:pathLst>
          </a:custGeom>
          <a:solidFill>
            <a:srgbClr val="00206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8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latin typeface="Montserrat Medium" pitchFamily="2" charset="0"/>
              </a:rPr>
              <a:t>Information Importance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26DBA41E-4FBB-04CE-FB45-FD9F8AA11766}"/>
              </a:ext>
            </a:extLst>
          </p:cNvPr>
          <p:cNvSpPr/>
          <p:nvPr/>
        </p:nvSpPr>
        <p:spPr>
          <a:xfrm>
            <a:off x="605752" y="2524357"/>
            <a:ext cx="5291663" cy="575639"/>
          </a:xfrm>
          <a:custGeom>
            <a:avLst/>
            <a:gdLst>
              <a:gd name="connsiteX0" fmla="*/ 0 w 5291663"/>
              <a:gd name="connsiteY0" fmla="*/ 95942 h 575639"/>
              <a:gd name="connsiteX1" fmla="*/ 95942 w 5291663"/>
              <a:gd name="connsiteY1" fmla="*/ 0 h 575639"/>
              <a:gd name="connsiteX2" fmla="*/ 5195721 w 5291663"/>
              <a:gd name="connsiteY2" fmla="*/ 0 h 575639"/>
              <a:gd name="connsiteX3" fmla="*/ 5291663 w 5291663"/>
              <a:gd name="connsiteY3" fmla="*/ 95942 h 575639"/>
              <a:gd name="connsiteX4" fmla="*/ 5291663 w 5291663"/>
              <a:gd name="connsiteY4" fmla="*/ 479697 h 575639"/>
              <a:gd name="connsiteX5" fmla="*/ 5195721 w 5291663"/>
              <a:gd name="connsiteY5" fmla="*/ 575639 h 575639"/>
              <a:gd name="connsiteX6" fmla="*/ 95942 w 5291663"/>
              <a:gd name="connsiteY6" fmla="*/ 575639 h 575639"/>
              <a:gd name="connsiteX7" fmla="*/ 0 w 5291663"/>
              <a:gd name="connsiteY7" fmla="*/ 479697 h 575639"/>
              <a:gd name="connsiteX8" fmla="*/ 0 w 5291663"/>
              <a:gd name="connsiteY8" fmla="*/ 95942 h 57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663" h="575639">
                <a:moveTo>
                  <a:pt x="0" y="95942"/>
                </a:moveTo>
                <a:cubicBezTo>
                  <a:pt x="0" y="42955"/>
                  <a:pt x="42955" y="0"/>
                  <a:pt x="95942" y="0"/>
                </a:cubicBezTo>
                <a:lnTo>
                  <a:pt x="5195721" y="0"/>
                </a:lnTo>
                <a:cubicBezTo>
                  <a:pt x="5248708" y="0"/>
                  <a:pt x="5291663" y="42955"/>
                  <a:pt x="5291663" y="95942"/>
                </a:cubicBezTo>
                <a:lnTo>
                  <a:pt x="5291663" y="479697"/>
                </a:lnTo>
                <a:cubicBezTo>
                  <a:pt x="5291663" y="532684"/>
                  <a:pt x="5248708" y="575639"/>
                  <a:pt x="5195721" y="575639"/>
                </a:cubicBezTo>
                <a:lnTo>
                  <a:pt x="95942" y="575639"/>
                </a:lnTo>
                <a:cubicBezTo>
                  <a:pt x="42955" y="575639"/>
                  <a:pt x="0" y="532684"/>
                  <a:pt x="0" y="479697"/>
                </a:cubicBezTo>
                <a:lnTo>
                  <a:pt x="0" y="95942"/>
                </a:lnTo>
                <a:close/>
              </a:path>
            </a:pathLst>
          </a:custGeom>
          <a:solidFill>
            <a:srgbClr val="0070C0"/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80000"/>
              <a:hueOff val="136400"/>
              <a:satOff val="-14223"/>
              <a:lumOff val="9555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b="0" kern="1200" cap="none" spc="0" dirty="0">
                <a:ln w="0"/>
                <a:solidFill>
                  <a:schemeClr val="bg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Montserrat Medium" pitchFamily="2" charset="0"/>
              </a:rPr>
              <a:t>Signs at Top of Wall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8A06037-17F1-BF16-EF19-872AE96E9A58}"/>
              </a:ext>
            </a:extLst>
          </p:cNvPr>
          <p:cNvSpPr/>
          <p:nvPr/>
        </p:nvSpPr>
        <p:spPr>
          <a:xfrm>
            <a:off x="605752" y="3265866"/>
            <a:ext cx="5291663" cy="575639"/>
          </a:xfrm>
          <a:custGeom>
            <a:avLst/>
            <a:gdLst>
              <a:gd name="connsiteX0" fmla="*/ 0 w 5291663"/>
              <a:gd name="connsiteY0" fmla="*/ 95942 h 575639"/>
              <a:gd name="connsiteX1" fmla="*/ 95942 w 5291663"/>
              <a:gd name="connsiteY1" fmla="*/ 0 h 575639"/>
              <a:gd name="connsiteX2" fmla="*/ 5195721 w 5291663"/>
              <a:gd name="connsiteY2" fmla="*/ 0 h 575639"/>
              <a:gd name="connsiteX3" fmla="*/ 5291663 w 5291663"/>
              <a:gd name="connsiteY3" fmla="*/ 95942 h 575639"/>
              <a:gd name="connsiteX4" fmla="*/ 5291663 w 5291663"/>
              <a:gd name="connsiteY4" fmla="*/ 479697 h 575639"/>
              <a:gd name="connsiteX5" fmla="*/ 5195721 w 5291663"/>
              <a:gd name="connsiteY5" fmla="*/ 575639 h 575639"/>
              <a:gd name="connsiteX6" fmla="*/ 95942 w 5291663"/>
              <a:gd name="connsiteY6" fmla="*/ 575639 h 575639"/>
              <a:gd name="connsiteX7" fmla="*/ 0 w 5291663"/>
              <a:gd name="connsiteY7" fmla="*/ 479697 h 575639"/>
              <a:gd name="connsiteX8" fmla="*/ 0 w 5291663"/>
              <a:gd name="connsiteY8" fmla="*/ 95942 h 57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663" h="575639">
                <a:moveTo>
                  <a:pt x="0" y="95942"/>
                </a:moveTo>
                <a:cubicBezTo>
                  <a:pt x="0" y="42955"/>
                  <a:pt x="42955" y="0"/>
                  <a:pt x="95942" y="0"/>
                </a:cubicBezTo>
                <a:lnTo>
                  <a:pt x="5195721" y="0"/>
                </a:lnTo>
                <a:cubicBezTo>
                  <a:pt x="5248708" y="0"/>
                  <a:pt x="5291663" y="42955"/>
                  <a:pt x="5291663" y="95942"/>
                </a:cubicBezTo>
                <a:lnTo>
                  <a:pt x="5291663" y="479697"/>
                </a:lnTo>
                <a:cubicBezTo>
                  <a:pt x="5291663" y="532684"/>
                  <a:pt x="5248708" y="575639"/>
                  <a:pt x="5195721" y="575639"/>
                </a:cubicBezTo>
                <a:lnTo>
                  <a:pt x="95942" y="575639"/>
                </a:lnTo>
                <a:cubicBezTo>
                  <a:pt x="42955" y="575639"/>
                  <a:pt x="0" y="532684"/>
                  <a:pt x="0" y="479697"/>
                </a:cubicBezTo>
                <a:lnTo>
                  <a:pt x="0" y="95942"/>
                </a:lnTo>
                <a:close/>
              </a:path>
            </a:pathLst>
          </a:custGeom>
          <a:solidFill>
            <a:schemeClr val="tx2">
              <a:lumMod val="25000"/>
              <a:lumOff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80000"/>
              <a:hueOff val="272799"/>
              <a:satOff val="-28446"/>
              <a:lumOff val="1911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  <a:latin typeface="Montserrat Medium" pitchFamily="2" charset="0"/>
              </a:rPr>
              <a:t>Signs at the Wall Face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86A7EB-476B-AD49-7D6A-5F355E5C5B2E}"/>
              </a:ext>
            </a:extLst>
          </p:cNvPr>
          <p:cNvSpPr/>
          <p:nvPr/>
        </p:nvSpPr>
        <p:spPr>
          <a:xfrm>
            <a:off x="605752" y="4021229"/>
            <a:ext cx="5291663" cy="575639"/>
          </a:xfrm>
          <a:custGeom>
            <a:avLst/>
            <a:gdLst>
              <a:gd name="connsiteX0" fmla="*/ 0 w 5291663"/>
              <a:gd name="connsiteY0" fmla="*/ 95942 h 575639"/>
              <a:gd name="connsiteX1" fmla="*/ 95942 w 5291663"/>
              <a:gd name="connsiteY1" fmla="*/ 0 h 575639"/>
              <a:gd name="connsiteX2" fmla="*/ 5195721 w 5291663"/>
              <a:gd name="connsiteY2" fmla="*/ 0 h 575639"/>
              <a:gd name="connsiteX3" fmla="*/ 5291663 w 5291663"/>
              <a:gd name="connsiteY3" fmla="*/ 95942 h 575639"/>
              <a:gd name="connsiteX4" fmla="*/ 5291663 w 5291663"/>
              <a:gd name="connsiteY4" fmla="*/ 479697 h 575639"/>
              <a:gd name="connsiteX5" fmla="*/ 5195721 w 5291663"/>
              <a:gd name="connsiteY5" fmla="*/ 575639 h 575639"/>
              <a:gd name="connsiteX6" fmla="*/ 95942 w 5291663"/>
              <a:gd name="connsiteY6" fmla="*/ 575639 h 575639"/>
              <a:gd name="connsiteX7" fmla="*/ 0 w 5291663"/>
              <a:gd name="connsiteY7" fmla="*/ 479697 h 575639"/>
              <a:gd name="connsiteX8" fmla="*/ 0 w 5291663"/>
              <a:gd name="connsiteY8" fmla="*/ 95942 h 57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663" h="575639">
                <a:moveTo>
                  <a:pt x="0" y="95942"/>
                </a:moveTo>
                <a:cubicBezTo>
                  <a:pt x="0" y="42955"/>
                  <a:pt x="42955" y="0"/>
                  <a:pt x="95942" y="0"/>
                </a:cubicBezTo>
                <a:lnTo>
                  <a:pt x="5195721" y="0"/>
                </a:lnTo>
                <a:cubicBezTo>
                  <a:pt x="5248708" y="0"/>
                  <a:pt x="5291663" y="42955"/>
                  <a:pt x="5291663" y="95942"/>
                </a:cubicBezTo>
                <a:lnTo>
                  <a:pt x="5291663" y="479697"/>
                </a:lnTo>
                <a:cubicBezTo>
                  <a:pt x="5291663" y="532684"/>
                  <a:pt x="5248708" y="575639"/>
                  <a:pt x="5195721" y="575639"/>
                </a:cubicBezTo>
                <a:lnTo>
                  <a:pt x="95942" y="575639"/>
                </a:lnTo>
                <a:cubicBezTo>
                  <a:pt x="42955" y="575639"/>
                  <a:pt x="0" y="532684"/>
                  <a:pt x="0" y="479697"/>
                </a:cubicBezTo>
                <a:lnTo>
                  <a:pt x="0" y="95942"/>
                </a:lnTo>
                <a:close/>
              </a:path>
            </a:pathLst>
          </a:custGeom>
          <a:solidFill>
            <a:schemeClr val="bg2">
              <a:lumMod val="75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80000"/>
              <a:hueOff val="409199"/>
              <a:satOff val="-42669"/>
              <a:lumOff val="28666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  <a:latin typeface="Montserrat Medium" pitchFamily="2" charset="0"/>
              </a:rPr>
              <a:t>Cardinal Construction Solutions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181F2D2-0BA5-6B61-A364-9B5367878AAD}"/>
              </a:ext>
            </a:extLst>
          </p:cNvPr>
          <p:cNvSpPr/>
          <p:nvPr/>
        </p:nvSpPr>
        <p:spPr>
          <a:xfrm>
            <a:off x="605752" y="4769665"/>
            <a:ext cx="5291663" cy="575639"/>
          </a:xfrm>
          <a:custGeom>
            <a:avLst/>
            <a:gdLst>
              <a:gd name="connsiteX0" fmla="*/ 0 w 5291663"/>
              <a:gd name="connsiteY0" fmla="*/ 95942 h 575639"/>
              <a:gd name="connsiteX1" fmla="*/ 95942 w 5291663"/>
              <a:gd name="connsiteY1" fmla="*/ 0 h 575639"/>
              <a:gd name="connsiteX2" fmla="*/ 5195721 w 5291663"/>
              <a:gd name="connsiteY2" fmla="*/ 0 h 575639"/>
              <a:gd name="connsiteX3" fmla="*/ 5291663 w 5291663"/>
              <a:gd name="connsiteY3" fmla="*/ 95942 h 575639"/>
              <a:gd name="connsiteX4" fmla="*/ 5291663 w 5291663"/>
              <a:gd name="connsiteY4" fmla="*/ 479697 h 575639"/>
              <a:gd name="connsiteX5" fmla="*/ 5195721 w 5291663"/>
              <a:gd name="connsiteY5" fmla="*/ 575639 h 575639"/>
              <a:gd name="connsiteX6" fmla="*/ 95942 w 5291663"/>
              <a:gd name="connsiteY6" fmla="*/ 575639 h 575639"/>
              <a:gd name="connsiteX7" fmla="*/ 0 w 5291663"/>
              <a:gd name="connsiteY7" fmla="*/ 479697 h 575639"/>
              <a:gd name="connsiteX8" fmla="*/ 0 w 5291663"/>
              <a:gd name="connsiteY8" fmla="*/ 95942 h 5756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291663" h="575639">
                <a:moveTo>
                  <a:pt x="0" y="95942"/>
                </a:moveTo>
                <a:cubicBezTo>
                  <a:pt x="0" y="42955"/>
                  <a:pt x="42955" y="0"/>
                  <a:pt x="95942" y="0"/>
                </a:cubicBezTo>
                <a:lnTo>
                  <a:pt x="5195721" y="0"/>
                </a:lnTo>
                <a:cubicBezTo>
                  <a:pt x="5248708" y="0"/>
                  <a:pt x="5291663" y="42955"/>
                  <a:pt x="5291663" y="95942"/>
                </a:cubicBezTo>
                <a:lnTo>
                  <a:pt x="5291663" y="479697"/>
                </a:lnTo>
                <a:cubicBezTo>
                  <a:pt x="5291663" y="532684"/>
                  <a:pt x="5248708" y="575639"/>
                  <a:pt x="5195721" y="575639"/>
                </a:cubicBezTo>
                <a:lnTo>
                  <a:pt x="95942" y="575639"/>
                </a:lnTo>
                <a:cubicBezTo>
                  <a:pt x="42955" y="575639"/>
                  <a:pt x="0" y="532684"/>
                  <a:pt x="0" y="479697"/>
                </a:cubicBezTo>
                <a:lnTo>
                  <a:pt x="0" y="95942"/>
                </a:lnTo>
                <a:close/>
              </a:path>
            </a:pathLst>
          </a:custGeom>
          <a:solidFill>
            <a:schemeClr val="bg2">
              <a:lumMod val="90000"/>
            </a:schemeClr>
          </a:solid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hemeClr val="accent1">
              <a:shade val="80000"/>
              <a:hueOff val="545598"/>
              <a:satOff val="-56892"/>
              <a:lumOff val="38221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9540" tIns="119540" rIns="119540" bIns="119540" numCol="1" spcCol="1270" anchor="ctr" anchorCtr="0">
            <a:noAutofit/>
          </a:bodyPr>
          <a:lstStyle/>
          <a:p>
            <a:pPr marL="0" lvl="0" indent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2400" kern="1200" dirty="0">
                <a:solidFill>
                  <a:schemeClr val="tx1"/>
                </a:solidFill>
                <a:latin typeface="Montserrat Medium" pitchFamily="2" charset="0"/>
              </a:rPr>
              <a:t>Questions</a:t>
            </a:r>
          </a:p>
        </p:txBody>
      </p:sp>
      <p:pic>
        <p:nvPicPr>
          <p:cNvPr id="13" name="Picture 1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9ABDC8B-A0FB-B4C9-FDD7-30F3EE5E17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pic>
        <p:nvPicPr>
          <p:cNvPr id="15" name="Picture 14" descr="A stone wall and trees&#10;&#10;Description automatically generated">
            <a:extLst>
              <a:ext uri="{FF2B5EF4-FFF2-40B4-BE49-F238E27FC236}">
                <a16:creationId xmlns:a16="http://schemas.microsoft.com/office/drawing/2014/main" id="{A40D254B-02F6-CCD5-0CF9-33633D15BE4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78"/>
          <a:stretch/>
        </p:blipFill>
        <p:spPr>
          <a:xfrm>
            <a:off x="6362889" y="1267685"/>
            <a:ext cx="5829111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40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1" name="Slide Background">
            <a:extLst>
              <a:ext uri="{FF2B5EF4-FFF2-40B4-BE49-F238E27FC236}">
                <a16:creationId xmlns:a16="http://schemas.microsoft.com/office/drawing/2014/main" id="{699EBD07-7968-467C-82EE-7283E46512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4">
            <a:extLst>
              <a:ext uri="{FF2B5EF4-FFF2-40B4-BE49-F238E27FC236}">
                <a16:creationId xmlns:a16="http://schemas.microsoft.com/office/drawing/2014/main" id="{CB9B4BF0-818D-4ABF-067E-2CBA00353CA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33" b="13686"/>
          <a:stretch/>
        </p:blipFill>
        <p:spPr bwMode="auto">
          <a:xfrm>
            <a:off x="-69250" y="10"/>
            <a:ext cx="6095979" cy="5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5">
            <a:extLst>
              <a:ext uri="{FF2B5EF4-FFF2-40B4-BE49-F238E27FC236}">
                <a16:creationId xmlns:a16="http://schemas.microsoft.com/office/drawing/2014/main" id="{C96419A3-3F03-60CB-BC2B-A347BAAB72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34" b="6185"/>
          <a:stretch/>
        </p:blipFill>
        <p:spPr bwMode="auto">
          <a:xfrm>
            <a:off x="6165271" y="10"/>
            <a:ext cx="6095999" cy="5143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5143498"/>
            <a:ext cx="12192000" cy="1714502"/>
          </a:xfrm>
          <a:prstGeom prst="rect">
            <a:avLst/>
          </a:prstGeom>
          <a:ln>
            <a:noFill/>
          </a:ln>
          <a:effectLst>
            <a:outerShdw blurRad="596900" dist="330200" dir="10800000" sx="87000" sy="87000" algn="t" rotWithShape="0">
              <a:srgbClr val="000000">
                <a:alpha val="26667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E83C63B-4738-6BD2-5C57-138519B63980}"/>
              </a:ext>
            </a:extLst>
          </p:cNvPr>
          <p:cNvSpPr txBox="1"/>
          <p:nvPr/>
        </p:nvSpPr>
        <p:spPr>
          <a:xfrm>
            <a:off x="589555" y="5405955"/>
            <a:ext cx="9593536" cy="1171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7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Why is this information important?</a:t>
            </a:r>
          </a:p>
        </p:txBody>
      </p:sp>
      <p:pic>
        <p:nvPicPr>
          <p:cNvPr id="2" name="Picture 1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DAF0F158-80F5-5246-5E22-A1B3C33E73B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792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A stone wall with a fence&#10;&#10;Description automatically generated">
            <a:extLst>
              <a:ext uri="{FF2B5EF4-FFF2-40B4-BE49-F238E27FC236}">
                <a16:creationId xmlns:a16="http://schemas.microsoft.com/office/drawing/2014/main" id="{7A92A4B8-8431-34B5-A4FB-24A64FF8A4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558" b="4068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DE74E4B-8BF7-D500-0596-4CB7F3A025BB}"/>
              </a:ext>
            </a:extLst>
          </p:cNvPr>
          <p:cNvSpPr txBox="1"/>
          <p:nvPr/>
        </p:nvSpPr>
        <p:spPr>
          <a:xfrm>
            <a:off x="6573983" y="1782527"/>
            <a:ext cx="5320145" cy="3716326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 Medium" pitchFamily="2" charset="0"/>
              </a:rPr>
              <a:t>If ignored, it can result in structural failure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>
                <a:latin typeface="Montserrat Medium" pitchFamily="2" charset="0"/>
              </a:rPr>
              <a:t>If caught early, drainage can be installed that prevents wall failure and engineering costs that accompany it</a:t>
            </a:r>
          </a:p>
        </p:txBody>
      </p:sp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0A0B8601-0CB9-AA4F-8F85-0BE123D586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368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>
            <a:extLst>
              <a:ext uri="{FF2B5EF4-FFF2-40B4-BE49-F238E27FC236}">
                <a16:creationId xmlns:a16="http://schemas.microsoft.com/office/drawing/2014/main" id="{731A5ABA-9F91-4565-B670-05508E63A0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9" b="14236"/>
          <a:stretch/>
        </p:blipFill>
        <p:spPr bwMode="auto">
          <a:xfrm>
            <a:off x="20" y="10"/>
            <a:ext cx="6095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90565C-3216-A9E9-91E7-E85E60A20B32}"/>
              </a:ext>
            </a:extLst>
          </p:cNvPr>
          <p:cNvSpPr txBox="1"/>
          <p:nvPr/>
        </p:nvSpPr>
        <p:spPr>
          <a:xfrm>
            <a:off x="6872369" y="2339512"/>
            <a:ext cx="4439867" cy="266197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dirty="0">
                <a:latin typeface="Montserrat Medium" pitchFamily="2" charset="0"/>
              </a:rPr>
              <a:t>Not all retaining wall issues look like a problem with the wall. Look for bank failures below the wall as well.</a:t>
            </a:r>
          </a:p>
        </p:txBody>
      </p:sp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4554DE60-8603-4E67-948A-37D606E86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751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fence next to a stone wall&#10;&#10;Description automatically generated">
            <a:extLst>
              <a:ext uri="{FF2B5EF4-FFF2-40B4-BE49-F238E27FC236}">
                <a16:creationId xmlns:a16="http://schemas.microsoft.com/office/drawing/2014/main" id="{623B5088-16DB-81EB-6FE0-E2F8758AB1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16" b="7813"/>
          <a:stretch/>
        </p:blipFill>
        <p:spPr>
          <a:xfrm>
            <a:off x="6096000" y="-48491"/>
            <a:ext cx="6096000" cy="6906492"/>
          </a:xfrm>
          <a:prstGeom prst="rect">
            <a:avLst/>
          </a:prstGeom>
        </p:spPr>
      </p:pic>
      <p:pic>
        <p:nvPicPr>
          <p:cNvPr id="10" name="Picture 9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82270A72-B52E-A306-41B7-34FEA365D5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413796D-F145-5678-D621-48CC67190A01}"/>
              </a:ext>
            </a:extLst>
          </p:cNvPr>
          <p:cNvSpPr txBox="1"/>
          <p:nvPr/>
        </p:nvSpPr>
        <p:spPr>
          <a:xfrm>
            <a:off x="561846" y="459883"/>
            <a:ext cx="4460427" cy="1171499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Top of the Wall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83D2DC6-D3DA-62D4-9AE3-C7C2B00BF9B7}"/>
              </a:ext>
            </a:extLst>
          </p:cNvPr>
          <p:cNvSpPr txBox="1"/>
          <p:nvPr/>
        </p:nvSpPr>
        <p:spPr>
          <a:xfrm>
            <a:off x="561846" y="2218292"/>
            <a:ext cx="5125445" cy="39826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lvl="0" indent="-285750" algn="l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latin typeface="Montserrat Medium" pitchFamily="2" charset="0"/>
              </a:rPr>
              <a:t>Exposed rubble behind wall</a:t>
            </a:r>
          </a:p>
          <a:p>
            <a:pPr marL="285750" indent="-28575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latin typeface="Montserrat Medium" pitchFamily="2" charset="0"/>
              </a:rPr>
              <a:t>Vegetation on top indicates no surface erosion</a:t>
            </a:r>
          </a:p>
          <a:p>
            <a:pPr marL="285750" indent="-285750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en-US" sz="3200" kern="1200" dirty="0">
                <a:latin typeface="Montserrat Medium" pitchFamily="2" charset="0"/>
              </a:rPr>
              <a:t>Lack of slope means collecting water goes behind wall</a:t>
            </a:r>
          </a:p>
        </p:txBody>
      </p:sp>
    </p:spTree>
    <p:extLst>
      <p:ext uri="{BB962C8B-B14F-4D97-AF65-F5344CB8AC3E}">
        <p14:creationId xmlns:p14="http://schemas.microsoft.com/office/powerpoint/2010/main" val="3209612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420C8B-D3BD-8955-3946-32266378D155}"/>
              </a:ext>
            </a:extLst>
          </p:cNvPr>
          <p:cNvSpPr txBox="1"/>
          <p:nvPr/>
        </p:nvSpPr>
        <p:spPr>
          <a:xfrm>
            <a:off x="838200" y="5702341"/>
            <a:ext cx="7061616" cy="8041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Top of the Wall</a:t>
            </a:r>
          </a:p>
        </p:txBody>
      </p:sp>
      <p:pic>
        <p:nvPicPr>
          <p:cNvPr id="7" name="Picture 6" descr="A concrete walkway with a concrete wall&#10;&#10;Description automatically generated with medium confidence">
            <a:extLst>
              <a:ext uri="{FF2B5EF4-FFF2-40B4-BE49-F238E27FC236}">
                <a16:creationId xmlns:a16="http://schemas.microsoft.com/office/drawing/2014/main" id="{9F0CA7C9-A4F8-A89E-151C-57F9FE5C4DE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09" b="28631"/>
          <a:stretch/>
        </p:blipFill>
        <p:spPr>
          <a:xfrm>
            <a:off x="-103918" y="10"/>
            <a:ext cx="6096000" cy="5279933"/>
          </a:xfrm>
          <a:prstGeom prst="rect">
            <a:avLst/>
          </a:prstGeom>
        </p:spPr>
      </p:pic>
      <p:pic>
        <p:nvPicPr>
          <p:cNvPr id="5" name="Picture 4" descr="A sidewalk with a fence and grass&#10;&#10;Description automatically generated">
            <a:extLst>
              <a:ext uri="{FF2B5EF4-FFF2-40B4-BE49-F238E27FC236}">
                <a16:creationId xmlns:a16="http://schemas.microsoft.com/office/drawing/2014/main" id="{2FF6F8AC-02C4-1873-22F7-9F6EEF9A7B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40"/>
          <a:stretch/>
        </p:blipFill>
        <p:spPr>
          <a:xfrm>
            <a:off x="6165278" y="10"/>
            <a:ext cx="6095999" cy="5279933"/>
          </a:xfrm>
          <a:prstGeom prst="rect">
            <a:avLst/>
          </a:prstGeom>
        </p:spPr>
      </p:pic>
      <p:pic>
        <p:nvPicPr>
          <p:cNvPr id="3" name="Picture 2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5B60121C-2BD7-995E-47BB-26F2D003AA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79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39634E4D-AEBD-4492-4D0B-FE330D6C4B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95" b="22845"/>
          <a:stretch/>
        </p:blipFill>
        <p:spPr bwMode="auto">
          <a:xfrm>
            <a:off x="-69279" y="10"/>
            <a:ext cx="6096000" cy="527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A broken concrete and rocks&#10;&#10;Description automatically generated with medium confidence">
            <a:extLst>
              <a:ext uri="{FF2B5EF4-FFF2-40B4-BE49-F238E27FC236}">
                <a16:creationId xmlns:a16="http://schemas.microsoft.com/office/drawing/2014/main" id="{7E553BC9-D817-2893-BD73-950B07764A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09" b="20031"/>
          <a:stretch/>
        </p:blipFill>
        <p:spPr>
          <a:xfrm>
            <a:off x="6165278" y="10"/>
            <a:ext cx="6095999" cy="5279933"/>
          </a:xfrm>
          <a:prstGeom prst="rect">
            <a:avLst/>
          </a:prstGeom>
        </p:spPr>
      </p:pic>
      <p:pic>
        <p:nvPicPr>
          <p:cNvPr id="4" name="Picture 3" descr="A red text on a black background&#10;&#10;Description automatically generated">
            <a:extLst>
              <a:ext uri="{FF2B5EF4-FFF2-40B4-BE49-F238E27FC236}">
                <a16:creationId xmlns:a16="http://schemas.microsoft.com/office/drawing/2014/main" id="{C14CBF67-D52B-D59F-3D2A-6707EE4149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3665" y="6434865"/>
            <a:ext cx="1270033" cy="3662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FC4562-50ED-BCFB-DF1C-D03FBD16DF5D}"/>
              </a:ext>
            </a:extLst>
          </p:cNvPr>
          <p:cNvSpPr txBox="1"/>
          <p:nvPr/>
        </p:nvSpPr>
        <p:spPr>
          <a:xfrm>
            <a:off x="838200" y="5702341"/>
            <a:ext cx="7061616" cy="804161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200" kern="1200" dirty="0">
                <a:solidFill>
                  <a:schemeClr val="tx1"/>
                </a:solidFill>
                <a:latin typeface="Montserrat ExtraBold" pitchFamily="2" charset="0"/>
                <a:ea typeface="+mj-ea"/>
                <a:cs typeface="+mj-cs"/>
              </a:rPr>
              <a:t>Signs at the Top of the Wall</a:t>
            </a:r>
          </a:p>
        </p:txBody>
      </p:sp>
    </p:spTree>
    <p:extLst>
      <p:ext uri="{BB962C8B-B14F-4D97-AF65-F5344CB8AC3E}">
        <p14:creationId xmlns:p14="http://schemas.microsoft.com/office/powerpoint/2010/main" val="1323950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</TotalTime>
  <Words>233</Words>
  <Application>Microsoft Office PowerPoint</Application>
  <PresentationFormat>Widescreen</PresentationFormat>
  <Paragraphs>46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Aptos</vt:lpstr>
      <vt:lpstr>Aptos Display</vt:lpstr>
      <vt:lpstr>Arial</vt:lpstr>
      <vt:lpstr>Montserrat</vt:lpstr>
      <vt:lpstr>Montserrat Bold</vt:lpstr>
      <vt:lpstr>Montserrat Bold Italics</vt:lpstr>
      <vt:lpstr>Montserrat ExtraBold</vt:lpstr>
      <vt:lpstr>Montserrat Medium</vt:lpstr>
      <vt:lpstr>Montserrat Semi-Bold</vt:lpstr>
      <vt:lpstr>Office Theme</vt:lpstr>
      <vt:lpstr>Signs of  Retaining Wall Failure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Calvin Bogart</dc:creator>
  <cp:lastModifiedBy>Brittany Carpenter</cp:lastModifiedBy>
  <cp:revision>7</cp:revision>
  <dcterms:created xsi:type="dcterms:W3CDTF">2024-04-08T13:06:15Z</dcterms:created>
  <dcterms:modified xsi:type="dcterms:W3CDTF">2024-04-08T20:36:15Z</dcterms:modified>
</cp:coreProperties>
</file>