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0"/>
  </p:notesMasterIdLst>
  <p:handoutMasterIdLst>
    <p:handoutMasterId r:id="rId51"/>
  </p:handoutMasterIdLst>
  <p:sldIdLst>
    <p:sldId id="256" r:id="rId5"/>
    <p:sldId id="277" r:id="rId6"/>
    <p:sldId id="258" r:id="rId7"/>
    <p:sldId id="294" r:id="rId8"/>
    <p:sldId id="303" r:id="rId9"/>
    <p:sldId id="295" r:id="rId10"/>
    <p:sldId id="293" r:id="rId11"/>
    <p:sldId id="324" r:id="rId12"/>
    <p:sldId id="329" r:id="rId13"/>
    <p:sldId id="298" r:id="rId14"/>
    <p:sldId id="325" r:id="rId15"/>
    <p:sldId id="304" r:id="rId16"/>
    <p:sldId id="315" r:id="rId17"/>
    <p:sldId id="299" r:id="rId18"/>
    <p:sldId id="264" r:id="rId19"/>
    <p:sldId id="307" r:id="rId20"/>
    <p:sldId id="310" r:id="rId21"/>
    <p:sldId id="309" r:id="rId22"/>
    <p:sldId id="308" r:id="rId23"/>
    <p:sldId id="312" r:id="rId24"/>
    <p:sldId id="311" r:id="rId25"/>
    <p:sldId id="291" r:id="rId26"/>
    <p:sldId id="314" r:id="rId27"/>
    <p:sldId id="262" r:id="rId28"/>
    <p:sldId id="321" r:id="rId29"/>
    <p:sldId id="333" r:id="rId30"/>
    <p:sldId id="316" r:id="rId31"/>
    <p:sldId id="317" r:id="rId32"/>
    <p:sldId id="318" r:id="rId33"/>
    <p:sldId id="319" r:id="rId34"/>
    <p:sldId id="320" r:id="rId35"/>
    <p:sldId id="334" r:id="rId36"/>
    <p:sldId id="335" r:id="rId37"/>
    <p:sldId id="336" r:id="rId38"/>
    <p:sldId id="338" r:id="rId39"/>
    <p:sldId id="339" r:id="rId40"/>
    <p:sldId id="340" r:id="rId41"/>
    <p:sldId id="322" r:id="rId42"/>
    <p:sldId id="323" r:id="rId43"/>
    <p:sldId id="327" r:id="rId44"/>
    <p:sldId id="326" r:id="rId45"/>
    <p:sldId id="330" r:id="rId46"/>
    <p:sldId id="331" r:id="rId47"/>
    <p:sldId id="332" r:id="rId48"/>
    <p:sldId id="27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pos="3144" userDrawn="1">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F27749-3BC8-4D8C-B1D1-C8E709B39E04}" v="16" dt="2025-07-11T19:36:57.201"/>
  </p1510:revLst>
</p1510:revInfo>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93195" autoAdjust="0"/>
  </p:normalViewPr>
  <p:slideViewPr>
    <p:cSldViewPr snapToGrid="0">
      <p:cViewPr varScale="1">
        <p:scale>
          <a:sx n="99" d="100"/>
          <a:sy n="99" d="100"/>
        </p:scale>
        <p:origin x="1112" y="472"/>
      </p:cViewPr>
      <p:guideLst>
        <p:guide orient="horz" pos="792"/>
        <p:guide pos="3144"/>
        <p:guide orient="horz" pos="960"/>
      </p:guideLst>
    </p:cSldViewPr>
  </p:slideViewPr>
  <p:outlineViewPr>
    <p:cViewPr>
      <p:scale>
        <a:sx n="33" d="100"/>
        <a:sy n="33" d="100"/>
      </p:scale>
      <p:origin x="0" y="-11942"/>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58" d="100"/>
          <a:sy n="58" d="100"/>
        </p:scale>
        <p:origin x="3240"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diagrams/_rels/data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899822-01BE-49FF-8532-4851137BFDAB}" type="doc">
      <dgm:prSet loTypeId="urn:microsoft.com/office/officeart/2005/8/layout/chevron1" loCatId="process" qsTypeId="urn:microsoft.com/office/officeart/2005/8/quickstyle/simple2" qsCatId="simple" csTypeId="urn:microsoft.com/office/officeart/2005/8/colors/accent3_2" csCatId="accent3"/>
      <dgm:spPr/>
      <dgm:t>
        <a:bodyPr/>
        <a:lstStyle/>
        <a:p>
          <a:endParaRPr lang="en-US"/>
        </a:p>
      </dgm:t>
    </dgm:pt>
    <dgm:pt modelId="{15CDAA01-7EF4-40E5-A99F-8AFC15F5C9AE}">
      <dgm:prSet/>
      <dgm:spPr/>
      <dgm:t>
        <a:bodyPr/>
        <a:lstStyle/>
        <a:p>
          <a:r>
            <a:rPr lang="en-US"/>
            <a:t>100 Homes X $500 Per Year = $50,000</a:t>
          </a:r>
        </a:p>
      </dgm:t>
    </dgm:pt>
    <dgm:pt modelId="{11BF31A7-0F18-4607-B32A-4FA377D10055}" type="parTrans" cxnId="{F5910EA2-9185-40D0-B45C-A759B9E828DB}">
      <dgm:prSet/>
      <dgm:spPr/>
      <dgm:t>
        <a:bodyPr/>
        <a:lstStyle/>
        <a:p>
          <a:endParaRPr lang="en-US"/>
        </a:p>
      </dgm:t>
    </dgm:pt>
    <dgm:pt modelId="{13AB3C5E-FE24-4C13-92B8-8C9DCCE69F60}" type="sibTrans" cxnId="{F5910EA2-9185-40D0-B45C-A759B9E828DB}">
      <dgm:prSet/>
      <dgm:spPr/>
      <dgm:t>
        <a:bodyPr/>
        <a:lstStyle/>
        <a:p>
          <a:endParaRPr lang="en-US"/>
        </a:p>
      </dgm:t>
    </dgm:pt>
    <dgm:pt modelId="{E1470520-F8EA-4757-8575-F75D8C490996}">
      <dgm:prSet/>
      <dgm:spPr/>
      <dgm:t>
        <a:bodyPr/>
        <a:lstStyle/>
        <a:p>
          <a:r>
            <a:rPr lang="en-US"/>
            <a:t>Okay, folks, we have $50,000.  How are we going to spend it?</a:t>
          </a:r>
        </a:p>
      </dgm:t>
    </dgm:pt>
    <dgm:pt modelId="{C7A05978-F971-41F4-A501-F8408FD1A953}" type="parTrans" cxnId="{79264916-DD50-4248-820D-5996875BC2E2}">
      <dgm:prSet/>
      <dgm:spPr/>
      <dgm:t>
        <a:bodyPr/>
        <a:lstStyle/>
        <a:p>
          <a:endParaRPr lang="en-US"/>
        </a:p>
      </dgm:t>
    </dgm:pt>
    <dgm:pt modelId="{7856990D-B256-454E-A207-FE496747A00D}" type="sibTrans" cxnId="{79264916-DD50-4248-820D-5996875BC2E2}">
      <dgm:prSet/>
      <dgm:spPr/>
      <dgm:t>
        <a:bodyPr/>
        <a:lstStyle/>
        <a:p>
          <a:endParaRPr lang="en-US"/>
        </a:p>
      </dgm:t>
    </dgm:pt>
    <dgm:pt modelId="{04E4BADE-BF6B-46F2-8F5D-E1B4CD4A6158}" type="pres">
      <dgm:prSet presAssocID="{56899822-01BE-49FF-8532-4851137BFDAB}" presName="Name0" presStyleCnt="0">
        <dgm:presLayoutVars>
          <dgm:dir/>
          <dgm:animLvl val="lvl"/>
          <dgm:resizeHandles val="exact"/>
        </dgm:presLayoutVars>
      </dgm:prSet>
      <dgm:spPr/>
    </dgm:pt>
    <dgm:pt modelId="{FCC7957A-8128-4803-B252-127BA8164FD9}" type="pres">
      <dgm:prSet presAssocID="{15CDAA01-7EF4-40E5-A99F-8AFC15F5C9AE}" presName="parTxOnly" presStyleLbl="node1" presStyleIdx="0" presStyleCnt="2">
        <dgm:presLayoutVars>
          <dgm:chMax val="0"/>
          <dgm:chPref val="0"/>
          <dgm:bulletEnabled val="1"/>
        </dgm:presLayoutVars>
      </dgm:prSet>
      <dgm:spPr/>
    </dgm:pt>
    <dgm:pt modelId="{D5DE4D92-6A0F-41E7-BEF7-ED3BB51DF947}" type="pres">
      <dgm:prSet presAssocID="{13AB3C5E-FE24-4C13-92B8-8C9DCCE69F60}" presName="parTxOnlySpace" presStyleCnt="0"/>
      <dgm:spPr/>
    </dgm:pt>
    <dgm:pt modelId="{58CB6C0F-0CCC-46C3-9A74-29A0F067A18E}" type="pres">
      <dgm:prSet presAssocID="{E1470520-F8EA-4757-8575-F75D8C490996}" presName="parTxOnly" presStyleLbl="node1" presStyleIdx="1" presStyleCnt="2">
        <dgm:presLayoutVars>
          <dgm:chMax val="0"/>
          <dgm:chPref val="0"/>
          <dgm:bulletEnabled val="1"/>
        </dgm:presLayoutVars>
      </dgm:prSet>
      <dgm:spPr/>
    </dgm:pt>
  </dgm:ptLst>
  <dgm:cxnLst>
    <dgm:cxn modelId="{79264916-DD50-4248-820D-5996875BC2E2}" srcId="{56899822-01BE-49FF-8532-4851137BFDAB}" destId="{E1470520-F8EA-4757-8575-F75D8C490996}" srcOrd="1" destOrd="0" parTransId="{C7A05978-F971-41F4-A501-F8408FD1A953}" sibTransId="{7856990D-B256-454E-A207-FE496747A00D}"/>
    <dgm:cxn modelId="{5D143969-9218-473D-9872-48D787917681}" type="presOf" srcId="{56899822-01BE-49FF-8532-4851137BFDAB}" destId="{04E4BADE-BF6B-46F2-8F5D-E1B4CD4A6158}" srcOrd="0" destOrd="0" presId="urn:microsoft.com/office/officeart/2005/8/layout/chevron1"/>
    <dgm:cxn modelId="{FD80FB78-3B9B-48CB-90C4-35D2A8B8B153}" type="presOf" srcId="{15CDAA01-7EF4-40E5-A99F-8AFC15F5C9AE}" destId="{FCC7957A-8128-4803-B252-127BA8164FD9}" srcOrd="0" destOrd="0" presId="urn:microsoft.com/office/officeart/2005/8/layout/chevron1"/>
    <dgm:cxn modelId="{F5910EA2-9185-40D0-B45C-A759B9E828DB}" srcId="{56899822-01BE-49FF-8532-4851137BFDAB}" destId="{15CDAA01-7EF4-40E5-A99F-8AFC15F5C9AE}" srcOrd="0" destOrd="0" parTransId="{11BF31A7-0F18-4607-B32A-4FA377D10055}" sibTransId="{13AB3C5E-FE24-4C13-92B8-8C9DCCE69F60}"/>
    <dgm:cxn modelId="{AAE246D6-6632-4534-8213-EEA6AF7A1D95}" type="presOf" srcId="{E1470520-F8EA-4757-8575-F75D8C490996}" destId="{58CB6C0F-0CCC-46C3-9A74-29A0F067A18E}" srcOrd="0" destOrd="0" presId="urn:microsoft.com/office/officeart/2005/8/layout/chevron1"/>
    <dgm:cxn modelId="{27154C5B-FE21-4F65-8EDD-B5DFF83DA318}" type="presParOf" srcId="{04E4BADE-BF6B-46F2-8F5D-E1B4CD4A6158}" destId="{FCC7957A-8128-4803-B252-127BA8164FD9}" srcOrd="0" destOrd="0" presId="urn:microsoft.com/office/officeart/2005/8/layout/chevron1"/>
    <dgm:cxn modelId="{F2A342BE-6965-4A9E-A068-E70D4CCB8276}" type="presParOf" srcId="{04E4BADE-BF6B-46F2-8F5D-E1B4CD4A6158}" destId="{D5DE4D92-6A0F-41E7-BEF7-ED3BB51DF947}" srcOrd="1" destOrd="0" presId="urn:microsoft.com/office/officeart/2005/8/layout/chevron1"/>
    <dgm:cxn modelId="{52A51E82-E9AD-49D9-8534-E1EEC7440C7C}" type="presParOf" srcId="{04E4BADE-BF6B-46F2-8F5D-E1B4CD4A6158}" destId="{58CB6C0F-0CCC-46C3-9A74-29A0F067A18E}"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987A91-04AD-40AD-880F-7DEDF27C0E06}"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C4E1A101-486C-4F37-A46B-38D10099D014}">
      <dgm:prSet/>
      <dgm:spPr/>
      <dgm:t>
        <a:bodyPr/>
        <a:lstStyle/>
        <a:p>
          <a:pPr>
            <a:defRPr cap="all"/>
          </a:pPr>
          <a:r>
            <a:rPr lang="en-US"/>
            <a:t>Okay, folks, we have $60,000 in expenses. </a:t>
          </a:r>
        </a:p>
      </dgm:t>
    </dgm:pt>
    <dgm:pt modelId="{64639BD2-15D1-4E46-B6F4-FB4E9A7D31A0}" type="parTrans" cxnId="{5967AABA-0DE2-4988-A9DA-2219DD29B1DD}">
      <dgm:prSet/>
      <dgm:spPr/>
      <dgm:t>
        <a:bodyPr/>
        <a:lstStyle/>
        <a:p>
          <a:endParaRPr lang="en-US"/>
        </a:p>
      </dgm:t>
    </dgm:pt>
    <dgm:pt modelId="{FDE7101F-5408-4EE2-A3BB-D7AEE3693A2B}" type="sibTrans" cxnId="{5967AABA-0DE2-4988-A9DA-2219DD29B1DD}">
      <dgm:prSet/>
      <dgm:spPr/>
      <dgm:t>
        <a:bodyPr/>
        <a:lstStyle/>
        <a:p>
          <a:endParaRPr lang="en-US"/>
        </a:p>
      </dgm:t>
    </dgm:pt>
    <dgm:pt modelId="{788D29C2-5A30-4568-8566-FC37318E8F0F}">
      <dgm:prSet/>
      <dgm:spPr/>
      <dgm:t>
        <a:bodyPr/>
        <a:lstStyle/>
        <a:p>
          <a:pPr>
            <a:defRPr cap="all"/>
          </a:pPr>
          <a:r>
            <a:rPr lang="en-US"/>
            <a:t>Let’s set the assessment rate!</a:t>
          </a:r>
        </a:p>
      </dgm:t>
    </dgm:pt>
    <dgm:pt modelId="{90F67F6F-9ABC-4E09-9281-E05DAF87A4AE}" type="parTrans" cxnId="{D1BD96D8-E93E-4A2A-8A2F-81E2EF0AFE69}">
      <dgm:prSet/>
      <dgm:spPr/>
      <dgm:t>
        <a:bodyPr/>
        <a:lstStyle/>
        <a:p>
          <a:endParaRPr lang="en-US"/>
        </a:p>
      </dgm:t>
    </dgm:pt>
    <dgm:pt modelId="{A4AFE180-BDB8-47E3-8774-20EC55905B79}" type="sibTrans" cxnId="{D1BD96D8-E93E-4A2A-8A2F-81E2EF0AFE69}">
      <dgm:prSet/>
      <dgm:spPr/>
      <dgm:t>
        <a:bodyPr/>
        <a:lstStyle/>
        <a:p>
          <a:endParaRPr lang="en-US"/>
        </a:p>
      </dgm:t>
    </dgm:pt>
    <dgm:pt modelId="{CBB23BD7-EC11-434B-8372-9599543276D3}" type="pres">
      <dgm:prSet presAssocID="{DA987A91-04AD-40AD-880F-7DEDF27C0E06}" presName="root" presStyleCnt="0">
        <dgm:presLayoutVars>
          <dgm:dir/>
          <dgm:resizeHandles val="exact"/>
        </dgm:presLayoutVars>
      </dgm:prSet>
      <dgm:spPr/>
    </dgm:pt>
    <dgm:pt modelId="{371DB9EF-7823-4BF3-87D8-F1CBC3E68929}" type="pres">
      <dgm:prSet presAssocID="{C4E1A101-486C-4F37-A46B-38D10099D014}" presName="compNode" presStyleCnt="0"/>
      <dgm:spPr/>
    </dgm:pt>
    <dgm:pt modelId="{FB658C1E-96AB-433B-A351-DEBABD5641D7}" type="pres">
      <dgm:prSet presAssocID="{C4E1A101-486C-4F37-A46B-38D10099D014}" presName="iconBgRect" presStyleLbl="bgShp" presStyleIdx="0" presStyleCnt="2"/>
      <dgm:spPr/>
    </dgm:pt>
    <dgm:pt modelId="{A668470B-C465-417C-A557-893FAB3E7CD8}" type="pres">
      <dgm:prSet presAssocID="{C4E1A101-486C-4F37-A46B-38D10099D01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hole Pizza"/>
        </a:ext>
      </dgm:extLst>
    </dgm:pt>
    <dgm:pt modelId="{FC9D2834-4228-4BBD-ADD7-6A279FBDDA63}" type="pres">
      <dgm:prSet presAssocID="{C4E1A101-486C-4F37-A46B-38D10099D014}" presName="spaceRect" presStyleCnt="0"/>
      <dgm:spPr/>
    </dgm:pt>
    <dgm:pt modelId="{B4C541C7-6182-44CD-8169-A949F1AE5990}" type="pres">
      <dgm:prSet presAssocID="{C4E1A101-486C-4F37-A46B-38D10099D014}" presName="textRect" presStyleLbl="revTx" presStyleIdx="0" presStyleCnt="2">
        <dgm:presLayoutVars>
          <dgm:chMax val="1"/>
          <dgm:chPref val="1"/>
        </dgm:presLayoutVars>
      </dgm:prSet>
      <dgm:spPr/>
    </dgm:pt>
    <dgm:pt modelId="{CCB59625-D7BF-48E6-BA44-9CAE347C28B4}" type="pres">
      <dgm:prSet presAssocID="{FDE7101F-5408-4EE2-A3BB-D7AEE3693A2B}" presName="sibTrans" presStyleCnt="0"/>
      <dgm:spPr/>
    </dgm:pt>
    <dgm:pt modelId="{0FA8B0D0-5179-4345-85F0-A50262274A34}" type="pres">
      <dgm:prSet presAssocID="{788D29C2-5A30-4568-8566-FC37318E8F0F}" presName="compNode" presStyleCnt="0"/>
      <dgm:spPr/>
    </dgm:pt>
    <dgm:pt modelId="{7C6C595B-412A-4712-9834-C1E11A4C7421}" type="pres">
      <dgm:prSet presAssocID="{788D29C2-5A30-4568-8566-FC37318E8F0F}" presName="iconBgRect" presStyleLbl="bgShp" presStyleIdx="1" presStyleCnt="2"/>
      <dgm:spPr/>
    </dgm:pt>
    <dgm:pt modelId="{125C7AC1-ED66-4AC5-8F5A-82C1B35D1B81}" type="pres">
      <dgm:prSet presAssocID="{788D29C2-5A30-4568-8566-FC37318E8F0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3BE62D62-09B5-44F1-9BA3-8C06AFF433A6}" type="pres">
      <dgm:prSet presAssocID="{788D29C2-5A30-4568-8566-FC37318E8F0F}" presName="spaceRect" presStyleCnt="0"/>
      <dgm:spPr/>
    </dgm:pt>
    <dgm:pt modelId="{F2F886D8-1C03-46F4-84D9-2317BBF89FFB}" type="pres">
      <dgm:prSet presAssocID="{788D29C2-5A30-4568-8566-FC37318E8F0F}" presName="textRect" presStyleLbl="revTx" presStyleIdx="1" presStyleCnt="2">
        <dgm:presLayoutVars>
          <dgm:chMax val="1"/>
          <dgm:chPref val="1"/>
        </dgm:presLayoutVars>
      </dgm:prSet>
      <dgm:spPr/>
    </dgm:pt>
  </dgm:ptLst>
  <dgm:cxnLst>
    <dgm:cxn modelId="{11A2375F-256E-4545-8209-357CDF0F2396}" type="presOf" srcId="{788D29C2-5A30-4568-8566-FC37318E8F0F}" destId="{F2F886D8-1C03-46F4-84D9-2317BBF89FFB}" srcOrd="0" destOrd="0" presId="urn:microsoft.com/office/officeart/2018/5/layout/IconCircleLabelList"/>
    <dgm:cxn modelId="{5967AABA-0DE2-4988-A9DA-2219DD29B1DD}" srcId="{DA987A91-04AD-40AD-880F-7DEDF27C0E06}" destId="{C4E1A101-486C-4F37-A46B-38D10099D014}" srcOrd="0" destOrd="0" parTransId="{64639BD2-15D1-4E46-B6F4-FB4E9A7D31A0}" sibTransId="{FDE7101F-5408-4EE2-A3BB-D7AEE3693A2B}"/>
    <dgm:cxn modelId="{9C4300C2-0AD3-44B3-9B1C-A8E6BCE9B29A}" type="presOf" srcId="{C4E1A101-486C-4F37-A46B-38D10099D014}" destId="{B4C541C7-6182-44CD-8169-A949F1AE5990}" srcOrd="0" destOrd="0" presId="urn:microsoft.com/office/officeart/2018/5/layout/IconCircleLabelList"/>
    <dgm:cxn modelId="{D1BD96D8-E93E-4A2A-8A2F-81E2EF0AFE69}" srcId="{DA987A91-04AD-40AD-880F-7DEDF27C0E06}" destId="{788D29C2-5A30-4568-8566-FC37318E8F0F}" srcOrd="1" destOrd="0" parTransId="{90F67F6F-9ABC-4E09-9281-E05DAF87A4AE}" sibTransId="{A4AFE180-BDB8-47E3-8774-20EC55905B79}"/>
    <dgm:cxn modelId="{2AB7C2FC-010F-49FD-87DD-8B78E6B5D713}" type="presOf" srcId="{DA987A91-04AD-40AD-880F-7DEDF27C0E06}" destId="{CBB23BD7-EC11-434B-8372-9599543276D3}" srcOrd="0" destOrd="0" presId="urn:microsoft.com/office/officeart/2018/5/layout/IconCircleLabelList"/>
    <dgm:cxn modelId="{7F30DF30-0FE5-45D2-B46A-1D56E25B227A}" type="presParOf" srcId="{CBB23BD7-EC11-434B-8372-9599543276D3}" destId="{371DB9EF-7823-4BF3-87D8-F1CBC3E68929}" srcOrd="0" destOrd="0" presId="urn:microsoft.com/office/officeart/2018/5/layout/IconCircleLabelList"/>
    <dgm:cxn modelId="{CC5DFBEE-CAF3-414D-A15E-C2AC67DDBC17}" type="presParOf" srcId="{371DB9EF-7823-4BF3-87D8-F1CBC3E68929}" destId="{FB658C1E-96AB-433B-A351-DEBABD5641D7}" srcOrd="0" destOrd="0" presId="urn:microsoft.com/office/officeart/2018/5/layout/IconCircleLabelList"/>
    <dgm:cxn modelId="{6699CB4A-20CB-4654-BF73-07EAF3F468BE}" type="presParOf" srcId="{371DB9EF-7823-4BF3-87D8-F1CBC3E68929}" destId="{A668470B-C465-417C-A557-893FAB3E7CD8}" srcOrd="1" destOrd="0" presId="urn:microsoft.com/office/officeart/2018/5/layout/IconCircleLabelList"/>
    <dgm:cxn modelId="{6D1F0AA5-E324-42FE-A16F-1E1FC6839A4A}" type="presParOf" srcId="{371DB9EF-7823-4BF3-87D8-F1CBC3E68929}" destId="{FC9D2834-4228-4BBD-ADD7-6A279FBDDA63}" srcOrd="2" destOrd="0" presId="urn:microsoft.com/office/officeart/2018/5/layout/IconCircleLabelList"/>
    <dgm:cxn modelId="{BEC4A05E-B886-457C-B016-37B5F806FC1B}" type="presParOf" srcId="{371DB9EF-7823-4BF3-87D8-F1CBC3E68929}" destId="{B4C541C7-6182-44CD-8169-A949F1AE5990}" srcOrd="3" destOrd="0" presId="urn:microsoft.com/office/officeart/2018/5/layout/IconCircleLabelList"/>
    <dgm:cxn modelId="{5B6CEFB9-B093-4312-BE23-34D17B2A6F99}" type="presParOf" srcId="{CBB23BD7-EC11-434B-8372-9599543276D3}" destId="{CCB59625-D7BF-48E6-BA44-9CAE347C28B4}" srcOrd="1" destOrd="0" presId="urn:microsoft.com/office/officeart/2018/5/layout/IconCircleLabelList"/>
    <dgm:cxn modelId="{0C11DD66-E83A-485B-B9A3-CA15A972DE8D}" type="presParOf" srcId="{CBB23BD7-EC11-434B-8372-9599543276D3}" destId="{0FA8B0D0-5179-4345-85F0-A50262274A34}" srcOrd="2" destOrd="0" presId="urn:microsoft.com/office/officeart/2018/5/layout/IconCircleLabelList"/>
    <dgm:cxn modelId="{0F10EFDE-C562-4C7B-A2AD-3697B0E8EF0D}" type="presParOf" srcId="{0FA8B0D0-5179-4345-85F0-A50262274A34}" destId="{7C6C595B-412A-4712-9834-C1E11A4C7421}" srcOrd="0" destOrd="0" presId="urn:microsoft.com/office/officeart/2018/5/layout/IconCircleLabelList"/>
    <dgm:cxn modelId="{2E11B436-E77A-43BA-9D95-BBA4726654CB}" type="presParOf" srcId="{0FA8B0D0-5179-4345-85F0-A50262274A34}" destId="{125C7AC1-ED66-4AC5-8F5A-82C1B35D1B81}" srcOrd="1" destOrd="0" presId="urn:microsoft.com/office/officeart/2018/5/layout/IconCircleLabelList"/>
    <dgm:cxn modelId="{CD14AF55-0166-4B8C-B55C-9EDC769DD47C}" type="presParOf" srcId="{0FA8B0D0-5179-4345-85F0-A50262274A34}" destId="{3BE62D62-09B5-44F1-9BA3-8C06AFF433A6}" srcOrd="2" destOrd="0" presId="urn:microsoft.com/office/officeart/2018/5/layout/IconCircleLabelList"/>
    <dgm:cxn modelId="{C1877561-5EFA-410E-BBFA-D096B388D187}" type="presParOf" srcId="{0FA8B0D0-5179-4345-85F0-A50262274A34}" destId="{F2F886D8-1C03-46F4-84D9-2317BBF89FF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7957A-8128-4803-B252-127BA8164FD9}">
      <dsp:nvSpPr>
        <dsp:cNvPr id="0" name=""/>
        <dsp:cNvSpPr/>
      </dsp:nvSpPr>
      <dsp:spPr>
        <a:xfrm>
          <a:off x="5798" y="954857"/>
          <a:ext cx="3466197" cy="1386478"/>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100 Homes X $500 Per Year = $50,000</a:t>
          </a:r>
        </a:p>
      </dsp:txBody>
      <dsp:txXfrm>
        <a:off x="699037" y="954857"/>
        <a:ext cx="2079719" cy="1386478"/>
      </dsp:txXfrm>
    </dsp:sp>
    <dsp:sp modelId="{58CB6C0F-0CCC-46C3-9A74-29A0F067A18E}">
      <dsp:nvSpPr>
        <dsp:cNvPr id="0" name=""/>
        <dsp:cNvSpPr/>
      </dsp:nvSpPr>
      <dsp:spPr>
        <a:xfrm>
          <a:off x="3125376" y="954857"/>
          <a:ext cx="3466197" cy="1386478"/>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Okay, folks, we have $50,000.  How are we going to spend it?</a:t>
          </a:r>
        </a:p>
      </dsp:txBody>
      <dsp:txXfrm>
        <a:off x="3818615" y="954857"/>
        <a:ext cx="2079719" cy="13864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58C1E-96AB-433B-A351-DEBABD5641D7}">
      <dsp:nvSpPr>
        <dsp:cNvPr id="0" name=""/>
        <dsp:cNvSpPr/>
      </dsp:nvSpPr>
      <dsp:spPr>
        <a:xfrm>
          <a:off x="2119922" y="39117"/>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68470B-C465-417C-A557-893FAB3E7CD8}">
      <dsp:nvSpPr>
        <dsp:cNvPr id="0" name=""/>
        <dsp:cNvSpPr/>
      </dsp:nvSpPr>
      <dsp:spPr>
        <a:xfrm>
          <a:off x="2587922" y="507117"/>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C541C7-6182-44CD-8169-A949F1AE5990}">
      <dsp:nvSpPr>
        <dsp:cNvPr id="0" name=""/>
        <dsp:cNvSpPr/>
      </dsp:nvSpPr>
      <dsp:spPr>
        <a:xfrm>
          <a:off x="1417922" y="2919117"/>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Okay, folks, we have $60,000 in expenses. </a:t>
          </a:r>
        </a:p>
      </dsp:txBody>
      <dsp:txXfrm>
        <a:off x="1417922" y="2919117"/>
        <a:ext cx="3600000" cy="720000"/>
      </dsp:txXfrm>
    </dsp:sp>
    <dsp:sp modelId="{7C6C595B-412A-4712-9834-C1E11A4C7421}">
      <dsp:nvSpPr>
        <dsp:cNvPr id="0" name=""/>
        <dsp:cNvSpPr/>
      </dsp:nvSpPr>
      <dsp:spPr>
        <a:xfrm>
          <a:off x="6349922" y="39117"/>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5C7AC1-ED66-4AC5-8F5A-82C1B35D1B81}">
      <dsp:nvSpPr>
        <dsp:cNvPr id="0" name=""/>
        <dsp:cNvSpPr/>
      </dsp:nvSpPr>
      <dsp:spPr>
        <a:xfrm>
          <a:off x="6817922" y="507117"/>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F886D8-1C03-46F4-84D9-2317BBF89FFB}">
      <dsp:nvSpPr>
        <dsp:cNvPr id="0" name=""/>
        <dsp:cNvSpPr/>
      </dsp:nvSpPr>
      <dsp:spPr>
        <a:xfrm>
          <a:off x="5647922" y="2919117"/>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Let’s set the assessment rate!</a:t>
          </a:r>
        </a:p>
      </dsp:txBody>
      <dsp:txXfrm>
        <a:off x="5647922" y="2919117"/>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E72A9-67A2-4FB1-BBF6-740F2C2EAA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7B748C-466C-45D8-970C-D4FB4FE80C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8ABBF3-49A8-4B3F-9773-22E67695BB12}" type="datetimeFigureOut">
              <a:rPr lang="en-US" smtClean="0"/>
              <a:t>7/15/25</a:t>
            </a:fld>
            <a:endParaRPr lang="en-US" dirty="0"/>
          </a:p>
        </p:txBody>
      </p:sp>
      <p:sp>
        <p:nvSpPr>
          <p:cNvPr id="4" name="Footer Placeholder 3">
            <a:extLst>
              <a:ext uri="{FF2B5EF4-FFF2-40B4-BE49-F238E27FC236}">
                <a16:creationId xmlns:a16="http://schemas.microsoft.com/office/drawing/2014/main" id="{EAA8C23F-271A-4B7C-87EC-108046165C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SBB Community Management, AAMC</a:t>
            </a:r>
            <a:endParaRPr lang="en-US" dirty="0"/>
          </a:p>
        </p:txBody>
      </p:sp>
      <p:sp>
        <p:nvSpPr>
          <p:cNvPr id="5" name="Slide Number Placeholder 4">
            <a:extLst>
              <a:ext uri="{FF2B5EF4-FFF2-40B4-BE49-F238E27FC236}">
                <a16:creationId xmlns:a16="http://schemas.microsoft.com/office/drawing/2014/main" id="{D3E7ABF6-4152-4126-AC20-23B44A3111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EB6193-5AA7-489B-8575-00593FC261DE}" type="slidenum">
              <a:rPr lang="en-US" smtClean="0"/>
              <a:t>‹#›</a:t>
            </a:fld>
            <a:endParaRPr lang="en-US" dirty="0"/>
          </a:p>
        </p:txBody>
      </p:sp>
    </p:spTree>
    <p:extLst>
      <p:ext uri="{BB962C8B-B14F-4D97-AF65-F5344CB8AC3E}">
        <p14:creationId xmlns:p14="http://schemas.microsoft.com/office/powerpoint/2010/main" val="13054054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AAC2B-A50D-4386-849A-6B59FB991B4C}" type="datetimeFigureOut">
              <a:rPr lang="en-US" smtClean="0"/>
              <a:t>7/15/25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SBB Community Management, AAMC</a:t>
            </a: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95658-EA1F-4910-80AB-4DA76E167475}" type="slidenum">
              <a:rPr lang="en-US" smtClean="0"/>
              <a:t>‹#›</a:t>
            </a:fld>
            <a:endParaRPr lang="en-US" dirty="0"/>
          </a:p>
        </p:txBody>
      </p:sp>
    </p:spTree>
    <p:extLst>
      <p:ext uri="{BB962C8B-B14F-4D97-AF65-F5344CB8AC3E}">
        <p14:creationId xmlns:p14="http://schemas.microsoft.com/office/powerpoint/2010/main" val="341477312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a:t>
            </a:fld>
            <a:endParaRPr lang="en-US" dirty="0"/>
          </a:p>
        </p:txBody>
      </p:sp>
      <p:sp>
        <p:nvSpPr>
          <p:cNvPr id="5" name="Footer Placeholder 4">
            <a:extLst>
              <a:ext uri="{FF2B5EF4-FFF2-40B4-BE49-F238E27FC236}">
                <a16:creationId xmlns:a16="http://schemas.microsoft.com/office/drawing/2014/main" id="{77FB37A5-6B40-351E-210A-8F923F24E23A}"/>
              </a:ext>
            </a:extLst>
          </p:cNvPr>
          <p:cNvSpPr>
            <a:spLocks noGrp="1"/>
          </p:cNvSpPr>
          <p:nvPr>
            <p:ph type="ftr" sz="quarter" idx="4"/>
          </p:nvPr>
        </p:nvSpPr>
        <p:spPr/>
        <p:txBody>
          <a:bodyPr/>
          <a:lstStyle/>
          <a:p>
            <a:r>
              <a:rPr lang="en-US"/>
              <a:t>SBB Community Management, AAMC</a:t>
            </a:r>
            <a:endParaRPr lang="en-US" dirty="0"/>
          </a:p>
        </p:txBody>
      </p:sp>
    </p:spTree>
    <p:extLst>
      <p:ext uri="{BB962C8B-B14F-4D97-AF65-F5344CB8AC3E}">
        <p14:creationId xmlns:p14="http://schemas.microsoft.com/office/powerpoint/2010/main" val="2456864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2</a:t>
            </a:fld>
            <a:endParaRPr lang="en-US" dirty="0"/>
          </a:p>
        </p:txBody>
      </p:sp>
      <p:sp>
        <p:nvSpPr>
          <p:cNvPr id="5" name="Footer Placeholder 4">
            <a:extLst>
              <a:ext uri="{FF2B5EF4-FFF2-40B4-BE49-F238E27FC236}">
                <a16:creationId xmlns:a16="http://schemas.microsoft.com/office/drawing/2014/main" id="{95224410-68F3-D3CD-4242-6C9CAFAE1B5E}"/>
              </a:ext>
            </a:extLst>
          </p:cNvPr>
          <p:cNvSpPr>
            <a:spLocks noGrp="1"/>
          </p:cNvSpPr>
          <p:nvPr>
            <p:ph type="ftr" sz="quarter" idx="4"/>
          </p:nvPr>
        </p:nvSpPr>
        <p:spPr/>
        <p:txBody>
          <a:bodyPr/>
          <a:lstStyle/>
          <a:p>
            <a:r>
              <a:rPr lang="en-US"/>
              <a:t>SBB Community Management, AAMC</a:t>
            </a:r>
            <a:endParaRPr lang="en-US" dirty="0"/>
          </a:p>
        </p:txBody>
      </p:sp>
    </p:spTree>
    <p:extLst>
      <p:ext uri="{BB962C8B-B14F-4D97-AF65-F5344CB8AC3E}">
        <p14:creationId xmlns:p14="http://schemas.microsoft.com/office/powerpoint/2010/main" val="3217716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3</a:t>
            </a:fld>
            <a:endParaRPr lang="en-US" dirty="0"/>
          </a:p>
        </p:txBody>
      </p:sp>
      <p:sp>
        <p:nvSpPr>
          <p:cNvPr id="5" name="Footer Placeholder 4">
            <a:extLst>
              <a:ext uri="{FF2B5EF4-FFF2-40B4-BE49-F238E27FC236}">
                <a16:creationId xmlns:a16="http://schemas.microsoft.com/office/drawing/2014/main" id="{3FDDFC3B-0E9D-0881-4F7B-CA5CE5825F6A}"/>
              </a:ext>
            </a:extLst>
          </p:cNvPr>
          <p:cNvSpPr>
            <a:spLocks noGrp="1"/>
          </p:cNvSpPr>
          <p:nvPr>
            <p:ph type="ftr" sz="quarter" idx="4"/>
          </p:nvPr>
        </p:nvSpPr>
        <p:spPr/>
        <p:txBody>
          <a:bodyPr/>
          <a:lstStyle/>
          <a:p>
            <a:r>
              <a:rPr lang="en-US"/>
              <a:t>SBB Community Management, AAMC</a:t>
            </a:r>
            <a:endParaRPr lang="en-US" dirty="0"/>
          </a:p>
        </p:txBody>
      </p:sp>
    </p:spTree>
    <p:extLst>
      <p:ext uri="{BB962C8B-B14F-4D97-AF65-F5344CB8AC3E}">
        <p14:creationId xmlns:p14="http://schemas.microsoft.com/office/powerpoint/2010/main" val="2456439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15</a:t>
            </a:fld>
            <a:endParaRPr lang="en-US" dirty="0"/>
          </a:p>
        </p:txBody>
      </p:sp>
      <p:sp>
        <p:nvSpPr>
          <p:cNvPr id="5" name="Footer Placeholder 4">
            <a:extLst>
              <a:ext uri="{FF2B5EF4-FFF2-40B4-BE49-F238E27FC236}">
                <a16:creationId xmlns:a16="http://schemas.microsoft.com/office/drawing/2014/main" id="{40C351BF-F027-F4C9-29D2-FD4C0F9A4E3C}"/>
              </a:ext>
            </a:extLst>
          </p:cNvPr>
          <p:cNvSpPr>
            <a:spLocks noGrp="1"/>
          </p:cNvSpPr>
          <p:nvPr>
            <p:ph type="ftr" sz="quarter" idx="4"/>
          </p:nvPr>
        </p:nvSpPr>
        <p:spPr/>
        <p:txBody>
          <a:bodyPr/>
          <a:lstStyle/>
          <a:p>
            <a:r>
              <a:rPr lang="en-US"/>
              <a:t>SBB Community Management, AAMC</a:t>
            </a:r>
            <a:endParaRPr lang="en-US" dirty="0"/>
          </a:p>
        </p:txBody>
      </p:sp>
    </p:spTree>
    <p:extLst>
      <p:ext uri="{BB962C8B-B14F-4D97-AF65-F5344CB8AC3E}">
        <p14:creationId xmlns:p14="http://schemas.microsoft.com/office/powerpoint/2010/main" val="2769560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22</a:t>
            </a:fld>
            <a:endParaRPr lang="en-US" dirty="0"/>
          </a:p>
        </p:txBody>
      </p:sp>
      <p:sp>
        <p:nvSpPr>
          <p:cNvPr id="5" name="Footer Placeholder 4">
            <a:extLst>
              <a:ext uri="{FF2B5EF4-FFF2-40B4-BE49-F238E27FC236}">
                <a16:creationId xmlns:a16="http://schemas.microsoft.com/office/drawing/2014/main" id="{FB002FA2-3F65-9DE8-61CE-58A399884073}"/>
              </a:ext>
            </a:extLst>
          </p:cNvPr>
          <p:cNvSpPr>
            <a:spLocks noGrp="1"/>
          </p:cNvSpPr>
          <p:nvPr>
            <p:ph type="ftr" sz="quarter" idx="4"/>
          </p:nvPr>
        </p:nvSpPr>
        <p:spPr/>
        <p:txBody>
          <a:bodyPr/>
          <a:lstStyle/>
          <a:p>
            <a:r>
              <a:rPr lang="en-US"/>
              <a:t>SBB Community Management, AAMC</a:t>
            </a:r>
            <a:endParaRPr lang="en-US" dirty="0"/>
          </a:p>
        </p:txBody>
      </p:sp>
    </p:spTree>
    <p:extLst>
      <p:ext uri="{BB962C8B-B14F-4D97-AF65-F5344CB8AC3E}">
        <p14:creationId xmlns:p14="http://schemas.microsoft.com/office/powerpoint/2010/main" val="1101034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24</a:t>
            </a:fld>
            <a:endParaRPr lang="en-US" dirty="0"/>
          </a:p>
        </p:txBody>
      </p:sp>
      <p:sp>
        <p:nvSpPr>
          <p:cNvPr id="5" name="Footer Placeholder 4">
            <a:extLst>
              <a:ext uri="{FF2B5EF4-FFF2-40B4-BE49-F238E27FC236}">
                <a16:creationId xmlns:a16="http://schemas.microsoft.com/office/drawing/2014/main" id="{FCA4D241-94B9-CF52-0EF8-401ACC393D23}"/>
              </a:ext>
            </a:extLst>
          </p:cNvPr>
          <p:cNvSpPr>
            <a:spLocks noGrp="1"/>
          </p:cNvSpPr>
          <p:nvPr>
            <p:ph type="ftr" sz="quarter" idx="4"/>
          </p:nvPr>
        </p:nvSpPr>
        <p:spPr/>
        <p:txBody>
          <a:bodyPr/>
          <a:lstStyle/>
          <a:p>
            <a:r>
              <a:rPr lang="en-US"/>
              <a:t>SBB Community Management, AAMC</a:t>
            </a:r>
            <a:endParaRPr lang="en-US" dirty="0"/>
          </a:p>
        </p:txBody>
      </p:sp>
    </p:spTree>
    <p:extLst>
      <p:ext uri="{BB962C8B-B14F-4D97-AF65-F5344CB8AC3E}">
        <p14:creationId xmlns:p14="http://schemas.microsoft.com/office/powerpoint/2010/main" val="1306333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45</a:t>
            </a:fld>
            <a:endParaRPr lang="en-US" dirty="0"/>
          </a:p>
        </p:txBody>
      </p:sp>
      <p:sp>
        <p:nvSpPr>
          <p:cNvPr id="5" name="Footer Placeholder 4">
            <a:extLst>
              <a:ext uri="{FF2B5EF4-FFF2-40B4-BE49-F238E27FC236}">
                <a16:creationId xmlns:a16="http://schemas.microsoft.com/office/drawing/2014/main" id="{2C117014-A00E-31C7-F2CE-BB1B950E6CB6}"/>
              </a:ext>
            </a:extLst>
          </p:cNvPr>
          <p:cNvSpPr>
            <a:spLocks noGrp="1"/>
          </p:cNvSpPr>
          <p:nvPr>
            <p:ph type="ftr" sz="quarter" idx="4"/>
          </p:nvPr>
        </p:nvSpPr>
        <p:spPr/>
        <p:txBody>
          <a:bodyPr/>
          <a:lstStyle/>
          <a:p>
            <a:r>
              <a:rPr lang="en-US"/>
              <a:t>SBB Community Management, AAMC</a:t>
            </a:r>
            <a:endParaRPr lang="en-US" dirty="0"/>
          </a:p>
        </p:txBody>
      </p:sp>
    </p:spTree>
    <p:extLst>
      <p:ext uri="{BB962C8B-B14F-4D97-AF65-F5344CB8AC3E}">
        <p14:creationId xmlns:p14="http://schemas.microsoft.com/office/powerpoint/2010/main" val="3607125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dirty="0"/>
              <a:t>Click to add title</a:t>
            </a:r>
          </a:p>
        </p:txBody>
      </p:sp>
    </p:spTree>
    <p:extLst>
      <p:ext uri="{BB962C8B-B14F-4D97-AF65-F5344CB8AC3E}">
        <p14:creationId xmlns:p14="http://schemas.microsoft.com/office/powerpoint/2010/main" val="670392170"/>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anchor="t" anchorCtr="0"/>
          <a:lstStyle>
            <a:lvl1pPr>
              <a:defRPr cap="all" baseline="0">
                <a:solidFill>
                  <a:schemeClr val="accent1"/>
                </a:solidFill>
              </a:defRPr>
            </a:lvl1pPr>
          </a:lstStyle>
          <a:p>
            <a:r>
              <a:rPr lang="en-US" dirty="0"/>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en-US" sz="1800" smtClean="0"/>
            </a:lvl1pPr>
            <a:lvl2pPr>
              <a:spcBef>
                <a:spcPts val="0"/>
              </a:spcBef>
              <a:spcAft>
                <a:spcPts val="1200"/>
              </a:spcAft>
              <a:defRPr lang="en-US" sz="1800" smtClean="0"/>
            </a:lvl2pPr>
            <a:lvl3pPr>
              <a:spcBef>
                <a:spcPts val="0"/>
              </a:spcBef>
              <a:spcAft>
                <a:spcPts val="1200"/>
              </a:spcAft>
              <a:defRPr lang="en-US" sz="1800" smtClean="0"/>
            </a:lvl3pPr>
            <a:lvl4pPr>
              <a:spcBef>
                <a:spcPts val="0"/>
              </a:spcBef>
              <a:spcAft>
                <a:spcPts val="1200"/>
              </a:spcAft>
              <a:defRPr lang="en-US" sz="1800" smtClean="0"/>
            </a:lvl4pPr>
            <a:lvl5pPr>
              <a:spcBef>
                <a:spcPts val="0"/>
              </a:spcBef>
              <a:spcAft>
                <a:spcPts val="1200"/>
              </a:spcAft>
              <a:defRPr lang="en-US" sz="1800"/>
            </a:lvl5pPr>
          </a:lstStyle>
          <a:p>
            <a:pPr lvl="0"/>
            <a:r>
              <a:rPr lang="en-US" dirty="0"/>
              <a:t>Click to add text </a:t>
            </a:r>
          </a:p>
          <a:p>
            <a:pPr marL="685800" lvl="1" indent="-228600"/>
            <a:r>
              <a:rPr lang="en-US" dirty="0"/>
              <a:t>Second level</a:t>
            </a:r>
          </a:p>
          <a:p>
            <a:pPr marL="1143000" lvl="2" indent="-228600"/>
            <a:r>
              <a:rPr lang="en-US" dirty="0"/>
              <a:t>Third level</a:t>
            </a:r>
          </a:p>
          <a:p>
            <a:pPr marL="1600200" lvl="3" indent="-228600"/>
            <a:r>
              <a:rPr lang="en-US" dirty="0"/>
              <a:t>Fourth level</a:t>
            </a:r>
          </a:p>
          <a:p>
            <a:pPr marL="2057400" lvl="4" indent="-228600"/>
            <a:r>
              <a:rPr lang="en-US" dirty="0"/>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a:lstStyle>
            <a:lvl1pPr>
              <a:defRPr/>
            </a:lvl1pPr>
          </a:lstStyle>
          <a:p>
            <a:r>
              <a:rPr lang="en-US" dirty="0"/>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Proprietary Work Product of                SBB Community Management, AAMC</a:t>
            </a:r>
            <a:endParaRPr lang="en-US" dirty="0"/>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8189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anchor="t" anchorCtr="0"/>
          <a:lstStyle>
            <a:lvl1pPr>
              <a:defRPr cap="all" baseline="0">
                <a:solidFill>
                  <a:schemeClr val="tx2"/>
                </a:solidFill>
              </a:defRPr>
            </a:lvl1pPr>
          </a:lstStyle>
          <a:p>
            <a:r>
              <a:rPr lang="en-US" dirty="0"/>
              <a:t>CLICK TO ADD TITLE</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Content Placeholder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a:normAutofit/>
          </a:bodyPr>
          <a:lstStyle>
            <a:lvl1pPr marL="0" indent="0">
              <a:lnSpc>
                <a:spcPct val="100000"/>
              </a:lnSpc>
              <a:spcBef>
                <a:spcPts val="0"/>
              </a:spcBef>
              <a:spcAft>
                <a:spcPts val="600"/>
              </a:spcAft>
              <a:buFont typeface="Arial" panose="020B0604020202020204" pitchFamily="34" charset="0"/>
              <a:buNone/>
              <a:defRPr sz="1800">
                <a:solidFill>
                  <a:schemeClr val="bg1"/>
                </a:solidFill>
              </a:defRPr>
            </a:lvl1pPr>
            <a:lvl2pPr marL="457200">
              <a:lnSpc>
                <a:spcPct val="100000"/>
              </a:lnSpc>
              <a:spcAft>
                <a:spcPts val="600"/>
              </a:spcAft>
              <a:defRPr sz="1800">
                <a:solidFill>
                  <a:schemeClr val="bg1"/>
                </a:solidFill>
              </a:defRPr>
            </a:lvl2pPr>
            <a:lvl3pPr marL="914400">
              <a:lnSpc>
                <a:spcPct val="100000"/>
              </a:lnSpc>
              <a:spcAft>
                <a:spcPts val="600"/>
              </a:spcAft>
              <a:defRPr sz="1800">
                <a:solidFill>
                  <a:schemeClr val="bg1"/>
                </a:solidFill>
              </a:defRPr>
            </a:lvl3pPr>
            <a:lvl4pPr marL="1371600">
              <a:lnSpc>
                <a:spcPct val="100000"/>
              </a:lnSpc>
              <a:spcAft>
                <a:spcPts val="600"/>
              </a:spcAft>
              <a:defRPr sz="1800">
                <a:solidFill>
                  <a:schemeClr val="bg1"/>
                </a:solidFill>
              </a:defRPr>
            </a:lvl4pPr>
            <a:lvl5pPr marL="1828800">
              <a:lnSpc>
                <a:spcPct val="100000"/>
              </a:lnSpc>
              <a:spcAft>
                <a:spcPts val="600"/>
              </a:spcAft>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a:normAutofit/>
          </a:bodyPr>
          <a:lstStyle>
            <a:lvl1pPr marL="342900" indent="-342900">
              <a:spcAft>
                <a:spcPts val="600"/>
              </a:spcAft>
              <a:buFont typeface="+mj-lt"/>
              <a:buAutoNum type="arabicPeriod"/>
              <a:defRPr sz="1800">
                <a:solidFill>
                  <a:schemeClr val="bg1"/>
                </a:solidFill>
              </a:defRPr>
            </a:lvl1pPr>
            <a:lvl2pPr marL="800100" indent="-342900">
              <a:spcAft>
                <a:spcPts val="600"/>
              </a:spcAft>
              <a:buFont typeface="+mj-lt"/>
              <a:buAutoNum type="alphaLcPeriod"/>
              <a:defRPr sz="1800">
                <a:solidFill>
                  <a:schemeClr val="bg1"/>
                </a:solidFill>
              </a:defRPr>
            </a:lvl2pPr>
            <a:lvl3pPr marL="1257300" indent="-342900">
              <a:spcAft>
                <a:spcPts val="600"/>
              </a:spcAft>
              <a:buFont typeface="+mj-lt"/>
              <a:buAutoNum type="arabicParenR"/>
              <a:defRPr sz="1800">
                <a:solidFill>
                  <a:schemeClr val="bg1"/>
                </a:solidFill>
              </a:defRPr>
            </a:lvl3pPr>
            <a:lvl4pPr marL="1714500" indent="-342900">
              <a:spcAft>
                <a:spcPts val="600"/>
              </a:spcAft>
              <a:buFont typeface="+mj-lt"/>
              <a:buAutoNum type="alphaLcParenR"/>
              <a:defRPr sz="1800">
                <a:solidFill>
                  <a:schemeClr val="bg1"/>
                </a:solidFill>
              </a:defRPr>
            </a:lvl4pPr>
            <a:lvl5pPr marL="2171700" indent="-342900">
              <a:spcAft>
                <a:spcPts val="600"/>
              </a:spcAft>
              <a:buFont typeface="+mj-lt"/>
              <a:buAutoNum type="romanLcPeriod"/>
              <a:defRPr sz="18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a:t>12/11/2023</a:t>
            </a:r>
            <a:endParaRPr lang="en-US" dirty="0"/>
          </a:p>
        </p:txBody>
      </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a:t>Proprietary Work Product of                SBB Community Management, AAMC</a:t>
            </a:r>
            <a:endParaRPr lang="en-US" dirty="0"/>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07368846"/>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anchor="t" anchorCtr="0"/>
          <a:lstStyle>
            <a:lvl1pPr>
              <a:defRPr cap="all" baseline="0">
                <a:solidFill>
                  <a:schemeClr val="accent1"/>
                </a:solidFill>
              </a:defRPr>
            </a:lvl1pPr>
          </a:lstStyle>
          <a:p>
            <a:r>
              <a:rPr lang="en-US" dirty="0"/>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a:lstStyle>
            <a:lvl1pPr>
              <a:defRPr/>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icon to insert table</a:t>
            </a:r>
          </a:p>
          <a:p>
            <a:endParaRPr lang="en-US" dirty="0"/>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Proprietary Work Product of                SBB Community Management, AAMC</a:t>
            </a:r>
            <a:endParaRPr lang="en-US" dirty="0"/>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23748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ntent 2">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1C2927-0A13-DC57-A83B-B8DB787A48CF}"/>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5900245" y="544285"/>
            <a:ext cx="5528217" cy="2685383"/>
          </a:xfrm>
        </p:spPr>
        <p:txBody>
          <a:bodyPr anchor="b">
            <a:normAutofit/>
          </a:bodyPr>
          <a:lstStyle>
            <a:lvl1pPr algn="l">
              <a:defRPr sz="44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896340" y="3423773"/>
            <a:ext cx="5528217" cy="2029969"/>
          </a:xfrm>
        </p:spPr>
        <p:txBody>
          <a:bodyPr>
            <a:normAutofit/>
          </a:bodyPr>
          <a:lstStyle>
            <a:lvl1pPr marL="0" indent="0" algn="l">
              <a:lnSpc>
                <a:spcPct val="15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anchor="b" anchorCtr="0"/>
          <a:lstStyle>
            <a:lvl1pPr>
              <a:defRPr cap="all" baseline="0">
                <a:solidFill>
                  <a:schemeClr val="accent1"/>
                </a:solidFill>
              </a:defRPr>
            </a:lvl1pPr>
          </a:lstStyle>
          <a:p>
            <a:r>
              <a:rPr lang="en-US" dirty="0"/>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a:normAutofit/>
          </a:bodyPr>
          <a:lstStyle>
            <a:lvl1pPr marL="0" indent="0">
              <a:lnSpc>
                <a:spcPct val="150000"/>
              </a:lnSpc>
              <a:spcBef>
                <a:spcPts val="0"/>
              </a:spcBef>
              <a:spcAft>
                <a:spcPts val="0"/>
              </a:spcAft>
              <a:buFont typeface="Arial" panose="020B0604020202020204" pitchFamily="34" charset="0"/>
              <a:buNone/>
              <a:defRPr sz="24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a:lstStyle>
            <a:lvl1pPr>
              <a:defRPr>
                <a:solidFill>
                  <a:schemeClr val="tx1"/>
                </a:solidFill>
              </a:defRPr>
            </a:lvl1pPr>
          </a:lstStyle>
          <a:p>
            <a:r>
              <a:rPr lang="en-US"/>
              <a:t>Proprietary Work Product of                SBB Community Management, AAMC</a:t>
            </a:r>
            <a:endParaRPr lang="en-US" dirty="0"/>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a:lstStyle>
            <a:lvl1pPr>
              <a:defRPr>
                <a:solidFill>
                  <a:schemeClr val="tx1"/>
                </a:solidFill>
              </a:defRPr>
            </a:lvl1pPr>
          </a:lstStyle>
          <a:p>
            <a:r>
              <a:rPr lang="en-US"/>
              <a:t>12/11/2023</a:t>
            </a:r>
            <a:endParaRPr lang="en-US" dirty="0"/>
          </a:p>
        </p:txBody>
      </p:sp>
    </p:spTree>
    <p:extLst>
      <p:ext uri="{BB962C8B-B14F-4D97-AF65-F5344CB8AC3E}">
        <p14:creationId xmlns:p14="http://schemas.microsoft.com/office/powerpoint/2010/main" val="193739902"/>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dirty="0"/>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dirty="0"/>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1506966382"/>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17235676"/>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dirty="0"/>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a:t>12/11/2023</a:t>
            </a:r>
            <a:endParaRPr lang="en-US" dirty="0"/>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a:t>Proprietary Work Product of                SBB Community Management, AAMC</a:t>
            </a:r>
            <a:endParaRPr lang="en-US" dirty="0"/>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0696027"/>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guide id="4" pos="5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a:t>12/11/2023</a:t>
            </a:r>
            <a:endParaRPr lang="en-US" dirty="0"/>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a:t>Proprietary Work Product of                SBB Community Management, AAMC</a:t>
            </a:r>
            <a:endParaRPr lang="en-US" dirty="0"/>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4770521"/>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dirty="0"/>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Proprietary Work Product of                SBB Community Management, AAMC</a:t>
            </a:r>
            <a:endParaRPr lang="en-US" dirty="0"/>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8813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anchor="t" anchorCtr="0"/>
          <a:lstStyle>
            <a:lvl1pPr>
              <a:defRPr cap="all" baseline="0">
                <a:solidFill>
                  <a:schemeClr val="accent1"/>
                </a:solidFill>
              </a:defRPr>
            </a:lvl1pPr>
          </a:lstStyle>
          <a:p>
            <a:r>
              <a:rPr lang="en-US" dirty="0"/>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a:normAutofit/>
          </a:bodyPr>
          <a:lstStyle>
            <a:lvl1pPr marL="285750" indent="-285750">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dirty="0"/>
              <a:t>Click to add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a:normAutofit/>
          </a:bodyPr>
          <a:lstStyle>
            <a:lvl1pPr marL="0" indent="0">
              <a:lnSpc>
                <a:spcPts val="2000"/>
              </a:lnSpc>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a:t>Proprietary Work Product of                SBB Community Management, AAMC</a:t>
            </a:r>
            <a:endParaRPr lang="en-US" dirty="0"/>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21514593"/>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anchor="t" anchorCtr="0"/>
          <a:lstStyle>
            <a:lvl1pPr>
              <a:defRPr cap="all" baseline="0">
                <a:solidFill>
                  <a:schemeClr val="tx2"/>
                </a:solidFill>
              </a:defRPr>
            </a:lvl1pPr>
          </a:lstStyle>
          <a:p>
            <a:r>
              <a:rPr lang="en-US" dirty="0"/>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a:normAutofit/>
          </a:bodyPr>
          <a:lstStyle>
            <a:lvl1pPr marL="285750" indent="-285750">
              <a:lnSpc>
                <a:spcPts val="2000"/>
              </a:lnSpc>
              <a:buFont typeface="Arial" panose="020B0604020202020204" pitchFamily="34" charset="0"/>
              <a:buChar char="•"/>
              <a:defRPr sz="1800">
                <a:solidFill>
                  <a:schemeClr val="tx2"/>
                </a:solidFill>
              </a:defRPr>
            </a:lvl1pPr>
            <a:lvl2pPr marL="685800">
              <a:lnSpc>
                <a:spcPts val="2000"/>
              </a:lnSpc>
              <a:defRPr sz="1800">
                <a:solidFill>
                  <a:schemeClr val="tx2"/>
                </a:solidFill>
              </a:defRPr>
            </a:lvl2pPr>
            <a:lvl3pPr marL="1143000">
              <a:lnSpc>
                <a:spcPts val="2000"/>
              </a:lnSpc>
              <a:defRPr sz="1800">
                <a:solidFill>
                  <a:schemeClr val="tx2"/>
                </a:solidFill>
              </a:defRPr>
            </a:lvl3pPr>
            <a:lvl4pPr marL="1600200">
              <a:lnSpc>
                <a:spcPts val="2000"/>
              </a:lnSpc>
              <a:defRPr sz="1800">
                <a:solidFill>
                  <a:schemeClr val="tx2"/>
                </a:solidFill>
              </a:defRPr>
            </a:lvl4pPr>
            <a:lvl5pPr marL="2057400">
              <a:lnSpc>
                <a:spcPts val="2000"/>
              </a:lnSpc>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a:lstStyle>
            <a:lvl1pPr>
              <a:defRPr>
                <a:solidFill>
                  <a:schemeClr val="bg1"/>
                </a:solidFill>
              </a:defRPr>
            </a:lvl1pPr>
          </a:lstStyle>
          <a:p>
            <a:r>
              <a:rPr lang="en-US"/>
              <a:t>12/11/2023</a:t>
            </a:r>
            <a:endParaRPr lang="en-US" dirty="0"/>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a:lstStyle>
            <a:lvl1pPr>
              <a:defRPr>
                <a:solidFill>
                  <a:schemeClr val="bg1"/>
                </a:solidFill>
              </a:defRPr>
            </a:lvl1pPr>
          </a:lstStyle>
          <a:p>
            <a:r>
              <a:rPr lang="en-US"/>
              <a:t>Proprietary Work Product of                SBB Community Management, AAMC</a:t>
            </a:r>
            <a:endParaRPr lang="en-US" dirty="0"/>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555004"/>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762000" y="365125"/>
            <a:ext cx="10668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762000" y="1825625"/>
            <a:ext cx="10668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762000" y="6356350"/>
            <a:ext cx="2819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12/11/2023</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Proprietary Work Product of                SBB Community Management, AAMC</a:t>
            </a:r>
            <a:endParaRPr lang="en-US" dirty="0"/>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819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700" r:id="rId1"/>
    <p:sldLayoutId id="2147483666" r:id="rId2"/>
    <p:sldLayoutId id="2147483704" r:id="rId3"/>
    <p:sldLayoutId id="2147483702" r:id="rId4"/>
    <p:sldLayoutId id="2147483678" r:id="rId5"/>
    <p:sldLayoutId id="2147483681" r:id="rId6"/>
    <p:sldLayoutId id="2147483696" r:id="rId7"/>
    <p:sldLayoutId id="2147483691" r:id="rId8"/>
    <p:sldLayoutId id="2147483677" r:id="rId9"/>
    <p:sldLayoutId id="2147483699" r:id="rId10"/>
    <p:sldLayoutId id="2147483685" r:id="rId11"/>
    <p:sldLayoutId id="2147483676" r:id="rId12"/>
    <p:sldLayoutId id="2147483649" r:id="rId13"/>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userDrawn="1">
          <p15:clr>
            <a:srgbClr val="5ACBF0"/>
          </p15:clr>
        </p15:guide>
        <p15:guide id="2" pos="1920" userDrawn="1">
          <p15:clr>
            <a:srgbClr val="F26B43"/>
          </p15:clr>
        </p15:guide>
        <p15:guide id="3" pos="5760" userDrawn="1">
          <p15:clr>
            <a:srgbClr val="F26B43"/>
          </p15:clr>
        </p15:guide>
        <p15:guide id="4" orient="horz" pos="2160" userDrawn="1">
          <p15:clr>
            <a:srgbClr val="F26B43"/>
          </p15:clr>
        </p15:guide>
        <p15:guide id="5" pos="1272" userDrawn="1">
          <p15:clr>
            <a:srgbClr val="9FCC3B"/>
          </p15:clr>
        </p15:guide>
        <p15:guide id="6" pos="2544" userDrawn="1">
          <p15:clr>
            <a:srgbClr val="9FCC3B"/>
          </p15:clr>
        </p15:guide>
        <p15:guide id="7" pos="5112" userDrawn="1">
          <p15:clr>
            <a:srgbClr val="9FCC3B"/>
          </p15:clr>
        </p15:guide>
        <p15:guide id="8" pos="6408" userDrawn="1">
          <p15:clr>
            <a:srgbClr val="9FCC3B"/>
          </p15:clr>
        </p15:guide>
        <p15:guide id="9" pos="3940" userDrawn="1">
          <p15:clr>
            <a:srgbClr val="F26B43"/>
          </p15:clr>
        </p15:guide>
        <p15:guide id="10" pos="7104"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package" Target="../embeddings/Microsoft_Excel_Worksheet.xlsx"/><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package" Target="../embeddings/Microsoft_Excel_Worksheet1.xlsx"/><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714772" y="677918"/>
            <a:ext cx="6856292" cy="3590596"/>
          </a:xfrm>
        </p:spPr>
        <p:txBody>
          <a:bodyPr>
            <a:normAutofit/>
          </a:bodyPr>
          <a:lstStyle/>
          <a:p>
            <a:r>
              <a:rPr lang="en-US" dirty="0"/>
              <a:t>BUDGETs:</a:t>
            </a:r>
            <a:br>
              <a:rPr lang="en-US" dirty="0"/>
            </a:br>
            <a:r>
              <a:rPr lang="en-US" dirty="0"/>
              <a:t>BEST PRACTICES</a:t>
            </a:r>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27159-805F-DC7A-975E-A74DDC6744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970E2E-0D03-64DA-B9CA-57B115CC6A7F}"/>
              </a:ext>
            </a:extLst>
          </p:cNvPr>
          <p:cNvSpPr>
            <a:spLocks noGrp="1"/>
          </p:cNvSpPr>
          <p:nvPr>
            <p:ph type="title"/>
          </p:nvPr>
        </p:nvSpPr>
        <p:spPr/>
        <p:txBody>
          <a:bodyPr/>
          <a:lstStyle/>
          <a:p>
            <a:r>
              <a:rPr lang="en-US" dirty="0"/>
              <a:t>Insurance Certificates</a:t>
            </a:r>
          </a:p>
        </p:txBody>
      </p:sp>
      <p:sp>
        <p:nvSpPr>
          <p:cNvPr id="3" name="Table Placeholder 2">
            <a:extLst>
              <a:ext uri="{FF2B5EF4-FFF2-40B4-BE49-F238E27FC236}">
                <a16:creationId xmlns:a16="http://schemas.microsoft.com/office/drawing/2014/main" id="{5BA04085-7021-8AEF-FD76-FD89DCC0549E}"/>
              </a:ext>
            </a:extLst>
          </p:cNvPr>
          <p:cNvSpPr>
            <a:spLocks noGrp="1"/>
          </p:cNvSpPr>
          <p:nvPr>
            <p:ph type="tbl" sz="quarter" idx="13"/>
          </p:nvPr>
        </p:nvSpPr>
        <p:spPr/>
        <p:txBody>
          <a:bodyPr/>
          <a:lstStyle/>
          <a:p>
            <a:r>
              <a:rPr lang="en-US" dirty="0"/>
              <a:t>What is the end date of the coverage?</a:t>
            </a:r>
          </a:p>
          <a:p>
            <a:r>
              <a:rPr lang="en-US" dirty="0"/>
              <a:t>Is a pricing increase projected?</a:t>
            </a:r>
          </a:p>
          <a:p>
            <a:r>
              <a:rPr lang="en-US" dirty="0"/>
              <a:t>What are the deductibles? Projected to change?</a:t>
            </a:r>
          </a:p>
          <a:p>
            <a:r>
              <a:rPr lang="en-US" dirty="0"/>
              <a:t>Moving from replacement cost to ACV due to age?</a:t>
            </a:r>
          </a:p>
          <a:p>
            <a:r>
              <a:rPr lang="en-US" dirty="0"/>
              <a:t>All assets accounted for? Are the valuations correct?</a:t>
            </a:r>
          </a:p>
        </p:txBody>
      </p:sp>
      <p:sp>
        <p:nvSpPr>
          <p:cNvPr id="5" name="Footer Placeholder 4">
            <a:extLst>
              <a:ext uri="{FF2B5EF4-FFF2-40B4-BE49-F238E27FC236}">
                <a16:creationId xmlns:a16="http://schemas.microsoft.com/office/drawing/2014/main" id="{B64CC342-11BB-40AA-3109-E06942A7B146}"/>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1901700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CC456-A399-E2BB-A171-C47CD9675958}"/>
              </a:ext>
            </a:extLst>
          </p:cNvPr>
          <p:cNvSpPr>
            <a:spLocks noGrp="1"/>
          </p:cNvSpPr>
          <p:nvPr>
            <p:ph type="title"/>
          </p:nvPr>
        </p:nvSpPr>
        <p:spPr/>
        <p:txBody>
          <a:bodyPr/>
          <a:lstStyle/>
          <a:p>
            <a:r>
              <a:rPr lang="en-US" dirty="0"/>
              <a:t>Maintenance responsibility chart</a:t>
            </a:r>
          </a:p>
        </p:txBody>
      </p:sp>
      <p:sp>
        <p:nvSpPr>
          <p:cNvPr id="3" name="Table Placeholder 2">
            <a:extLst>
              <a:ext uri="{FF2B5EF4-FFF2-40B4-BE49-F238E27FC236}">
                <a16:creationId xmlns:a16="http://schemas.microsoft.com/office/drawing/2014/main" id="{0391DA2C-9C4F-3DB4-BA42-EAC60336E024}"/>
              </a:ext>
            </a:extLst>
          </p:cNvPr>
          <p:cNvSpPr>
            <a:spLocks noGrp="1"/>
          </p:cNvSpPr>
          <p:nvPr>
            <p:ph type="tbl" sz="quarter" idx="13"/>
          </p:nvPr>
        </p:nvSpPr>
        <p:spPr/>
        <p:txBody>
          <a:bodyPr>
            <a:normAutofit/>
          </a:bodyPr>
          <a:lstStyle/>
          <a:p>
            <a:r>
              <a:rPr lang="en-US" dirty="0"/>
              <a:t>Are all areas of responsibility adequately maintained?</a:t>
            </a:r>
          </a:p>
          <a:p>
            <a:r>
              <a:rPr lang="en-US" dirty="0"/>
              <a:t>Have the documents been amended to increase or decrease the Association’s responsibilities?</a:t>
            </a:r>
          </a:p>
          <a:p>
            <a:r>
              <a:rPr lang="en-US" dirty="0"/>
              <a:t>Has any legal guidance brought to light a previously unknown maintenance responsibility?</a:t>
            </a:r>
          </a:p>
          <a:p>
            <a:r>
              <a:rPr lang="en-US" dirty="0"/>
              <a:t>Are there any off-year tests required?  Ex.: 5-year load test for elevators, 5-year valve test for fire suppression systems, etc.</a:t>
            </a:r>
          </a:p>
        </p:txBody>
      </p:sp>
      <p:sp>
        <p:nvSpPr>
          <p:cNvPr id="5" name="Footer Placeholder 4">
            <a:extLst>
              <a:ext uri="{FF2B5EF4-FFF2-40B4-BE49-F238E27FC236}">
                <a16:creationId xmlns:a16="http://schemas.microsoft.com/office/drawing/2014/main" id="{639CADB4-DBD8-9613-D61B-E56C29053CAB}"/>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240663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EA532-FD8B-C27E-CF26-40EBA050B8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30C514-7A30-DB06-196E-CF77EE639CD8}"/>
              </a:ext>
            </a:extLst>
          </p:cNvPr>
          <p:cNvSpPr>
            <a:spLocks noGrp="1"/>
          </p:cNvSpPr>
          <p:nvPr>
            <p:ph type="title"/>
          </p:nvPr>
        </p:nvSpPr>
        <p:spPr/>
        <p:txBody>
          <a:bodyPr/>
          <a:lstStyle/>
          <a:p>
            <a:r>
              <a:rPr lang="en-US" dirty="0"/>
              <a:t>PERSONNEL – EMPLOYEE LIST AND PAYROLL REPORT</a:t>
            </a:r>
          </a:p>
        </p:txBody>
      </p:sp>
      <p:sp>
        <p:nvSpPr>
          <p:cNvPr id="3" name="Table Placeholder 2">
            <a:extLst>
              <a:ext uri="{FF2B5EF4-FFF2-40B4-BE49-F238E27FC236}">
                <a16:creationId xmlns:a16="http://schemas.microsoft.com/office/drawing/2014/main" id="{5161CDB2-F690-9515-0D9F-A8E7DEEBD6D5}"/>
              </a:ext>
            </a:extLst>
          </p:cNvPr>
          <p:cNvSpPr>
            <a:spLocks noGrp="1"/>
          </p:cNvSpPr>
          <p:nvPr>
            <p:ph type="tbl" sz="quarter" idx="13"/>
          </p:nvPr>
        </p:nvSpPr>
        <p:spPr/>
        <p:txBody>
          <a:bodyPr>
            <a:normAutofit/>
          </a:bodyPr>
          <a:lstStyle/>
          <a:p>
            <a:r>
              <a:rPr lang="en-US" dirty="0"/>
              <a:t>Does the Association have on-site staff?</a:t>
            </a:r>
          </a:p>
          <a:p>
            <a:r>
              <a:rPr lang="en-US" dirty="0"/>
              <a:t>Will staff receive raises? Be sure to factor increased FICA costs with salary increases.</a:t>
            </a:r>
          </a:p>
          <a:p>
            <a:r>
              <a:rPr lang="en-US" dirty="0"/>
              <a:t>Will health insurance or benefits costs increase?</a:t>
            </a:r>
          </a:p>
          <a:p>
            <a:r>
              <a:rPr lang="en-US" dirty="0"/>
              <a:t>Will employees earn additional PTO requiring 3</a:t>
            </a:r>
            <a:r>
              <a:rPr lang="en-US" baseline="30000" dirty="0"/>
              <a:t>rd</a:t>
            </a:r>
            <a:r>
              <a:rPr lang="en-US" dirty="0"/>
              <a:t> party workers to cover their time off?</a:t>
            </a:r>
          </a:p>
        </p:txBody>
      </p:sp>
      <p:sp>
        <p:nvSpPr>
          <p:cNvPr id="5" name="Footer Placeholder 4">
            <a:extLst>
              <a:ext uri="{FF2B5EF4-FFF2-40B4-BE49-F238E27FC236}">
                <a16:creationId xmlns:a16="http://schemas.microsoft.com/office/drawing/2014/main" id="{48F31D28-E19B-EBF8-9F35-90115AD205DD}"/>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216383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7C0F4-A18E-1D5C-DAC6-2A37662548FE}"/>
              </a:ext>
            </a:extLst>
          </p:cNvPr>
          <p:cNvSpPr>
            <a:spLocks noGrp="1"/>
          </p:cNvSpPr>
          <p:nvPr>
            <p:ph type="title"/>
          </p:nvPr>
        </p:nvSpPr>
        <p:spPr/>
        <p:txBody>
          <a:bodyPr/>
          <a:lstStyle/>
          <a:p>
            <a:r>
              <a:rPr lang="en-US" dirty="0"/>
              <a:t>Reserve study</a:t>
            </a:r>
          </a:p>
        </p:txBody>
      </p:sp>
      <p:sp>
        <p:nvSpPr>
          <p:cNvPr id="3" name="Table Placeholder 2">
            <a:extLst>
              <a:ext uri="{FF2B5EF4-FFF2-40B4-BE49-F238E27FC236}">
                <a16:creationId xmlns:a16="http://schemas.microsoft.com/office/drawing/2014/main" id="{34C79520-0545-63AC-28F1-524B0C55F802}"/>
              </a:ext>
            </a:extLst>
          </p:cNvPr>
          <p:cNvSpPr>
            <a:spLocks noGrp="1"/>
          </p:cNvSpPr>
          <p:nvPr>
            <p:ph type="tbl" sz="quarter" idx="13"/>
          </p:nvPr>
        </p:nvSpPr>
        <p:spPr/>
        <p:txBody>
          <a:bodyPr/>
          <a:lstStyle/>
          <a:p>
            <a:r>
              <a:rPr lang="en-US" dirty="0"/>
              <a:t>Is it current (within the last 3 years)?</a:t>
            </a:r>
          </a:p>
          <a:p>
            <a:r>
              <a:rPr lang="en-US" dirty="0"/>
              <a:t>What funding plan has the Association chosen (full, base-line, other)?</a:t>
            </a:r>
          </a:p>
          <a:p>
            <a:r>
              <a:rPr lang="en-US" dirty="0"/>
              <a:t>Was the reserve contribution sufficient and on budget last year, or was it used to cover expenses?</a:t>
            </a:r>
          </a:p>
        </p:txBody>
      </p:sp>
      <p:sp>
        <p:nvSpPr>
          <p:cNvPr id="5" name="Footer Placeholder 4">
            <a:extLst>
              <a:ext uri="{FF2B5EF4-FFF2-40B4-BE49-F238E27FC236}">
                <a16:creationId xmlns:a16="http://schemas.microsoft.com/office/drawing/2014/main" id="{4C9FED6C-455F-32EE-C7EA-16A96C7F05D1}"/>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555990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D0403-F47B-4BA0-DB77-4067C5F3C8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05AD42-063E-EB5C-F13E-87F14E38F939}"/>
              </a:ext>
            </a:extLst>
          </p:cNvPr>
          <p:cNvSpPr>
            <a:spLocks noGrp="1"/>
          </p:cNvSpPr>
          <p:nvPr>
            <p:ph type="title"/>
          </p:nvPr>
        </p:nvSpPr>
        <p:spPr>
          <a:xfrm>
            <a:off x="764155" y="896113"/>
            <a:ext cx="10665845" cy="723682"/>
          </a:xfrm>
        </p:spPr>
        <p:txBody>
          <a:bodyPr/>
          <a:lstStyle/>
          <a:p>
            <a:r>
              <a:rPr lang="en-US" dirty="0"/>
              <a:t>Utilities – electric, Water &amp; Gas</a:t>
            </a:r>
          </a:p>
        </p:txBody>
      </p:sp>
      <p:sp>
        <p:nvSpPr>
          <p:cNvPr id="3" name="Table Placeholder 2">
            <a:extLst>
              <a:ext uri="{FF2B5EF4-FFF2-40B4-BE49-F238E27FC236}">
                <a16:creationId xmlns:a16="http://schemas.microsoft.com/office/drawing/2014/main" id="{16A4133E-4553-F777-F501-1718BC4D4319}"/>
              </a:ext>
            </a:extLst>
          </p:cNvPr>
          <p:cNvSpPr>
            <a:spLocks noGrp="1"/>
          </p:cNvSpPr>
          <p:nvPr>
            <p:ph type="tbl" sz="quarter" idx="13"/>
          </p:nvPr>
        </p:nvSpPr>
        <p:spPr>
          <a:xfrm>
            <a:off x="762000" y="1619795"/>
            <a:ext cx="10665845" cy="4476203"/>
          </a:xfrm>
        </p:spPr>
        <p:txBody>
          <a:bodyPr>
            <a:normAutofit fontScale="77500" lnSpcReduction="20000"/>
          </a:bodyPr>
          <a:lstStyle/>
          <a:p>
            <a:r>
              <a:rPr lang="en-US" dirty="0"/>
              <a:t>What is the end date of the contract?</a:t>
            </a:r>
          </a:p>
          <a:p>
            <a:r>
              <a:rPr lang="en-US" dirty="0"/>
              <a:t>Are rate increases projected? </a:t>
            </a:r>
          </a:p>
          <a:p>
            <a:r>
              <a:rPr lang="en-US" dirty="0"/>
              <a:t>Applied for tax credits?</a:t>
            </a:r>
          </a:p>
          <a:p>
            <a:endParaRPr lang="en-US" b="1" dirty="0"/>
          </a:p>
          <a:p>
            <a:pPr marL="0" indent="0">
              <a:buNone/>
            </a:pPr>
            <a:r>
              <a:rPr lang="en-US" b="1" dirty="0"/>
              <a:t>Water</a:t>
            </a:r>
            <a:r>
              <a:rPr lang="en-US" dirty="0"/>
              <a:t>:</a:t>
            </a:r>
          </a:p>
          <a:p>
            <a:r>
              <a:rPr lang="en-US" dirty="0"/>
              <a:t>Has the association installed low-flow appliances?</a:t>
            </a:r>
          </a:p>
          <a:p>
            <a:r>
              <a:rPr lang="en-US" dirty="0"/>
              <a:t>Does the community have remote access irrigation controllers?</a:t>
            </a:r>
          </a:p>
          <a:p>
            <a:r>
              <a:rPr lang="en-US" dirty="0"/>
              <a:t>Is the irrigation company checking for lateral line leaks/busted sprinkler heads?</a:t>
            </a:r>
          </a:p>
          <a:p>
            <a:r>
              <a:rPr lang="en-US" dirty="0"/>
              <a:t>Is the water for the pool and irrigation separately metered?  Any spikes in water usage over the last two years?</a:t>
            </a:r>
          </a:p>
          <a:p>
            <a:pPr marL="514350" indent="-514350">
              <a:buAutoNum type="arabicPeriod"/>
            </a:pPr>
            <a:endParaRPr lang="en-US" dirty="0"/>
          </a:p>
        </p:txBody>
      </p:sp>
      <p:sp>
        <p:nvSpPr>
          <p:cNvPr id="5" name="Footer Placeholder 4">
            <a:extLst>
              <a:ext uri="{FF2B5EF4-FFF2-40B4-BE49-F238E27FC236}">
                <a16:creationId xmlns:a16="http://schemas.microsoft.com/office/drawing/2014/main" id="{82E64940-49A4-5779-EF99-93C9845D113A}"/>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439345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ctrTitle"/>
          </p:nvPr>
        </p:nvSpPr>
        <p:spPr/>
        <p:txBody>
          <a:bodyPr/>
          <a:lstStyle/>
          <a:p>
            <a:r>
              <a:rPr lang="en-US" dirty="0"/>
              <a:t>Expenses to consider</a:t>
            </a:r>
          </a:p>
        </p:txBody>
      </p:sp>
    </p:spTree>
    <p:extLst>
      <p:ext uri="{BB962C8B-B14F-4D97-AF65-F5344CB8AC3E}">
        <p14:creationId xmlns:p14="http://schemas.microsoft.com/office/powerpoint/2010/main" val="1346372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E59F7-9348-8560-0059-222D2E5A04C9}"/>
              </a:ext>
            </a:extLst>
          </p:cNvPr>
          <p:cNvSpPr>
            <a:spLocks noGrp="1"/>
          </p:cNvSpPr>
          <p:nvPr>
            <p:ph type="title"/>
          </p:nvPr>
        </p:nvSpPr>
        <p:spPr/>
        <p:txBody>
          <a:bodyPr/>
          <a:lstStyle/>
          <a:p>
            <a:r>
              <a:rPr lang="en-US" dirty="0"/>
              <a:t>ADMINISTRATIVE</a:t>
            </a:r>
          </a:p>
        </p:txBody>
      </p:sp>
      <p:sp>
        <p:nvSpPr>
          <p:cNvPr id="3" name="Table Placeholder 2">
            <a:extLst>
              <a:ext uri="{FF2B5EF4-FFF2-40B4-BE49-F238E27FC236}">
                <a16:creationId xmlns:a16="http://schemas.microsoft.com/office/drawing/2014/main" id="{2462386D-2A5F-F324-D16C-828AE7030A83}"/>
              </a:ext>
            </a:extLst>
          </p:cNvPr>
          <p:cNvSpPr>
            <a:spLocks noGrp="1"/>
          </p:cNvSpPr>
          <p:nvPr>
            <p:ph sz="half" idx="14"/>
          </p:nvPr>
        </p:nvSpPr>
        <p:spPr/>
        <p:txBody>
          <a:bodyPr>
            <a:normAutofit/>
          </a:bodyPr>
          <a:lstStyle/>
          <a:p>
            <a:pPr marL="285750" indent="-285750">
              <a:buFont typeface="Arial" panose="020B0604020202020204" pitchFamily="34" charset="0"/>
              <a:buChar char="•"/>
            </a:pPr>
            <a:r>
              <a:rPr lang="en-US" dirty="0"/>
              <a:t>Accounting</a:t>
            </a:r>
          </a:p>
          <a:p>
            <a:pPr marL="285750" indent="-285750">
              <a:buFont typeface="Arial" panose="020B0604020202020204" pitchFamily="34" charset="0"/>
              <a:buChar char="•"/>
            </a:pPr>
            <a:r>
              <a:rPr lang="en-US" dirty="0"/>
              <a:t>Bad Debt</a:t>
            </a:r>
          </a:p>
          <a:p>
            <a:pPr marL="285750" indent="-285750">
              <a:buFont typeface="Arial" panose="020B0604020202020204" pitchFamily="34" charset="0"/>
              <a:buChar char="•"/>
            </a:pPr>
            <a:r>
              <a:rPr lang="en-US" dirty="0"/>
              <a:t>General Administrative</a:t>
            </a:r>
          </a:p>
          <a:p>
            <a:pPr marL="285750" indent="-285750">
              <a:buFont typeface="Arial" panose="020B0604020202020204" pitchFamily="34" charset="0"/>
              <a:buChar char="•"/>
            </a:pPr>
            <a:r>
              <a:rPr lang="en-US" dirty="0"/>
              <a:t>Legal</a:t>
            </a:r>
          </a:p>
          <a:p>
            <a:pPr marL="285750" indent="-285750">
              <a:buFont typeface="Arial" panose="020B0604020202020204" pitchFamily="34" charset="0"/>
              <a:buChar char="•"/>
            </a:pPr>
            <a:r>
              <a:rPr lang="en-US" dirty="0"/>
              <a:t>Management</a:t>
            </a:r>
          </a:p>
          <a:p>
            <a:pPr marL="285750" indent="-285750">
              <a:buFont typeface="Arial" panose="020B0604020202020204" pitchFamily="34" charset="0"/>
              <a:buChar char="•"/>
            </a:pPr>
            <a:r>
              <a:rPr lang="en-US" dirty="0"/>
              <a:t>Meeting Expenses</a:t>
            </a:r>
          </a:p>
          <a:p>
            <a:pPr marL="0" indent="0">
              <a:buNone/>
            </a:pPr>
            <a:endParaRPr lang="en-US" dirty="0"/>
          </a:p>
        </p:txBody>
      </p:sp>
      <p:sp>
        <p:nvSpPr>
          <p:cNvPr id="5" name="Content Placeholder 4">
            <a:extLst>
              <a:ext uri="{FF2B5EF4-FFF2-40B4-BE49-F238E27FC236}">
                <a16:creationId xmlns:a16="http://schemas.microsoft.com/office/drawing/2014/main" id="{DD13E633-45B3-11A9-1754-7E2BD38EB6B5}"/>
              </a:ext>
            </a:extLst>
          </p:cNvPr>
          <p:cNvSpPr>
            <a:spLocks noGrp="1"/>
          </p:cNvSpPr>
          <p:nvPr>
            <p:ph sz="half" idx="15"/>
          </p:nvPr>
        </p:nvSpPr>
        <p:spPr/>
        <p:txBody>
          <a:bodyPr/>
          <a:lstStyle/>
          <a:p>
            <a:pPr marL="285750" indent="-285750">
              <a:buFont typeface="Arial" panose="020B0604020202020204" pitchFamily="34" charset="0"/>
              <a:buChar char="•"/>
            </a:pPr>
            <a:r>
              <a:rPr lang="en-US" dirty="0"/>
              <a:t>Permits</a:t>
            </a:r>
          </a:p>
          <a:p>
            <a:pPr marL="285750" indent="-285750">
              <a:buFont typeface="Arial" panose="020B0604020202020204" pitchFamily="34" charset="0"/>
              <a:buChar char="•"/>
            </a:pPr>
            <a:r>
              <a:rPr lang="en-US" dirty="0"/>
              <a:t>Printing and Postage</a:t>
            </a:r>
          </a:p>
          <a:p>
            <a:pPr marL="285750" indent="-285750">
              <a:buFont typeface="Arial" panose="020B0604020202020204" pitchFamily="34" charset="0"/>
              <a:buChar char="•"/>
            </a:pPr>
            <a:r>
              <a:rPr lang="en-US" dirty="0"/>
              <a:t>Professional Services</a:t>
            </a:r>
          </a:p>
          <a:p>
            <a:pPr marL="285750" indent="-285750">
              <a:buFont typeface="Arial" panose="020B0604020202020204" pitchFamily="34" charset="0"/>
              <a:buChar char="•"/>
            </a:pPr>
            <a:r>
              <a:rPr lang="en-US" dirty="0"/>
              <a:t>Social Events</a:t>
            </a:r>
          </a:p>
          <a:p>
            <a:pPr marL="285750" indent="-285750">
              <a:buFont typeface="Arial" panose="020B0604020202020204" pitchFamily="34" charset="0"/>
              <a:buChar char="•"/>
            </a:pPr>
            <a:r>
              <a:rPr lang="en-US" dirty="0"/>
              <a:t>Website / Portal</a:t>
            </a:r>
          </a:p>
        </p:txBody>
      </p:sp>
      <p:sp>
        <p:nvSpPr>
          <p:cNvPr id="6" name="Footer Placeholder 5">
            <a:extLst>
              <a:ext uri="{FF2B5EF4-FFF2-40B4-BE49-F238E27FC236}">
                <a16:creationId xmlns:a16="http://schemas.microsoft.com/office/drawing/2014/main" id="{62B138BC-8A01-71DF-BBFC-9B0EF7BCDB26}"/>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630690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FB5BB-CF09-719E-953C-64BADE5370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9C3697-4DE7-C098-82D7-4BD3C4C5238C}"/>
              </a:ext>
            </a:extLst>
          </p:cNvPr>
          <p:cNvSpPr>
            <a:spLocks noGrp="1"/>
          </p:cNvSpPr>
          <p:nvPr>
            <p:ph type="title"/>
          </p:nvPr>
        </p:nvSpPr>
        <p:spPr/>
        <p:txBody>
          <a:bodyPr/>
          <a:lstStyle/>
          <a:p>
            <a:r>
              <a:rPr lang="en-US" dirty="0"/>
              <a:t>CONTRACTS</a:t>
            </a:r>
          </a:p>
        </p:txBody>
      </p:sp>
      <p:sp>
        <p:nvSpPr>
          <p:cNvPr id="3" name="Table Placeholder 2">
            <a:extLst>
              <a:ext uri="{FF2B5EF4-FFF2-40B4-BE49-F238E27FC236}">
                <a16:creationId xmlns:a16="http://schemas.microsoft.com/office/drawing/2014/main" id="{5AE39AB8-2725-4CCD-3DA1-27A52814A244}"/>
              </a:ext>
            </a:extLst>
          </p:cNvPr>
          <p:cNvSpPr>
            <a:spLocks noGrp="1"/>
          </p:cNvSpPr>
          <p:nvPr>
            <p:ph type="tbl" sz="quarter" idx="13"/>
          </p:nvPr>
        </p:nvSpPr>
        <p:spPr>
          <a:xfrm>
            <a:off x="759530" y="1960563"/>
            <a:ext cx="10665845" cy="3678235"/>
          </a:xfrm>
        </p:spPr>
        <p:txBody>
          <a:bodyPr>
            <a:normAutofit fontScale="85000" lnSpcReduction="20000"/>
          </a:bodyPr>
          <a:lstStyle/>
          <a:p>
            <a:r>
              <a:rPr lang="en-US" dirty="0"/>
              <a:t>Security / Alarms</a:t>
            </a:r>
          </a:p>
          <a:p>
            <a:r>
              <a:rPr lang="en-US" dirty="0"/>
              <a:t>Elevator</a:t>
            </a:r>
          </a:p>
          <a:p>
            <a:r>
              <a:rPr lang="en-US" dirty="0"/>
              <a:t>Fire Suppression System</a:t>
            </a:r>
          </a:p>
          <a:p>
            <a:r>
              <a:rPr lang="en-US" dirty="0"/>
              <a:t>HVAC / Chillers / Boilers</a:t>
            </a:r>
          </a:p>
          <a:p>
            <a:r>
              <a:rPr lang="en-US" dirty="0"/>
              <a:t>Lake/Pond</a:t>
            </a:r>
          </a:p>
          <a:p>
            <a:r>
              <a:rPr lang="en-US" dirty="0"/>
              <a:t>Landscaping / Irrigation</a:t>
            </a:r>
          </a:p>
          <a:p>
            <a:r>
              <a:rPr lang="en-US" dirty="0"/>
              <a:t>Pool / Fountain / Splash Pad</a:t>
            </a:r>
          </a:p>
          <a:p>
            <a:r>
              <a:rPr lang="en-US" dirty="0"/>
              <a:t>Porter / Cleaning Service</a:t>
            </a:r>
          </a:p>
        </p:txBody>
      </p:sp>
      <p:sp>
        <p:nvSpPr>
          <p:cNvPr id="5" name="Footer Placeholder 4">
            <a:extLst>
              <a:ext uri="{FF2B5EF4-FFF2-40B4-BE49-F238E27FC236}">
                <a16:creationId xmlns:a16="http://schemas.microsoft.com/office/drawing/2014/main" id="{C097DE75-525A-C7E7-7E89-EC50E58B0C8C}"/>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1442261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7AA6B-9E53-A081-F022-4BDABA4171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996903-38EA-1BE3-BE50-41890ACE3CD4}"/>
              </a:ext>
            </a:extLst>
          </p:cNvPr>
          <p:cNvSpPr>
            <a:spLocks noGrp="1"/>
          </p:cNvSpPr>
          <p:nvPr>
            <p:ph type="title"/>
          </p:nvPr>
        </p:nvSpPr>
        <p:spPr>
          <a:xfrm>
            <a:off x="771736" y="452488"/>
            <a:ext cx="9389288" cy="772998"/>
          </a:xfrm>
        </p:spPr>
        <p:txBody>
          <a:bodyPr/>
          <a:lstStyle/>
          <a:p>
            <a:r>
              <a:rPr lang="en-US" dirty="0"/>
              <a:t>MAINTENANCE</a:t>
            </a:r>
          </a:p>
        </p:txBody>
      </p:sp>
      <p:sp>
        <p:nvSpPr>
          <p:cNvPr id="3" name="Table Placeholder 2">
            <a:extLst>
              <a:ext uri="{FF2B5EF4-FFF2-40B4-BE49-F238E27FC236}">
                <a16:creationId xmlns:a16="http://schemas.microsoft.com/office/drawing/2014/main" id="{2C04C533-5867-0003-BDD1-5406C6215E5C}"/>
              </a:ext>
            </a:extLst>
          </p:cNvPr>
          <p:cNvSpPr>
            <a:spLocks noGrp="1"/>
          </p:cNvSpPr>
          <p:nvPr>
            <p:ph sz="half" idx="14"/>
          </p:nvPr>
        </p:nvSpPr>
        <p:spPr>
          <a:xfrm>
            <a:off x="771734" y="1828800"/>
            <a:ext cx="4515035" cy="4267200"/>
          </a:xfrm>
        </p:spPr>
        <p:txBody>
          <a:bodyPr>
            <a:noAutofit/>
          </a:bodyPr>
          <a:lstStyle/>
          <a:p>
            <a:pPr marL="0" indent="0">
              <a:buNone/>
            </a:pPr>
            <a:r>
              <a:rPr lang="en-US" dirty="0"/>
              <a:t>Alarms / Access Control System</a:t>
            </a:r>
          </a:p>
          <a:p>
            <a:pPr marL="0" indent="0">
              <a:buNone/>
            </a:pPr>
            <a:r>
              <a:rPr lang="en-US" dirty="0"/>
              <a:t>Building Envelopes</a:t>
            </a:r>
          </a:p>
          <a:p>
            <a:pPr marL="0" indent="0">
              <a:buNone/>
            </a:pPr>
            <a:r>
              <a:rPr lang="en-US" dirty="0"/>
              <a:t>Clubhouse</a:t>
            </a:r>
          </a:p>
          <a:p>
            <a:pPr marL="0" indent="0">
              <a:buNone/>
            </a:pPr>
            <a:r>
              <a:rPr lang="en-US" dirty="0"/>
              <a:t>Dumpsters</a:t>
            </a:r>
          </a:p>
          <a:p>
            <a:pPr marL="0" indent="0">
              <a:buNone/>
            </a:pPr>
            <a:r>
              <a:rPr lang="en-US" dirty="0"/>
              <a:t>Elevator</a:t>
            </a:r>
          </a:p>
          <a:p>
            <a:pPr marL="0" indent="0">
              <a:buNone/>
            </a:pPr>
            <a:r>
              <a:rPr lang="en-US" dirty="0"/>
              <a:t>Fire Suppression System</a:t>
            </a:r>
          </a:p>
          <a:p>
            <a:pPr marL="0" indent="0">
              <a:buNone/>
            </a:pPr>
            <a:r>
              <a:rPr lang="en-US" dirty="0"/>
              <a:t>Fitness Center</a:t>
            </a:r>
          </a:p>
          <a:p>
            <a:pPr marL="0" indent="0">
              <a:buNone/>
            </a:pPr>
            <a:r>
              <a:rPr lang="en-US" dirty="0"/>
              <a:t>Foundations</a:t>
            </a:r>
          </a:p>
          <a:p>
            <a:pPr marL="0" indent="0">
              <a:buNone/>
            </a:pPr>
            <a:r>
              <a:rPr lang="en-US" dirty="0"/>
              <a:t>Gates / Guardhouse</a:t>
            </a:r>
          </a:p>
          <a:p>
            <a:pPr marL="0" indent="0">
              <a:buNone/>
            </a:pPr>
            <a:r>
              <a:rPr lang="en-US" dirty="0"/>
              <a:t>HVAC / Chillers / Boilers</a:t>
            </a:r>
          </a:p>
          <a:p>
            <a:pPr marL="0" indent="0">
              <a:buNone/>
            </a:pPr>
            <a:r>
              <a:rPr lang="en-US" dirty="0"/>
              <a:t>House Pump</a:t>
            </a:r>
          </a:p>
        </p:txBody>
      </p:sp>
      <p:sp>
        <p:nvSpPr>
          <p:cNvPr id="5" name="Content Placeholder 4">
            <a:extLst>
              <a:ext uri="{FF2B5EF4-FFF2-40B4-BE49-F238E27FC236}">
                <a16:creationId xmlns:a16="http://schemas.microsoft.com/office/drawing/2014/main" id="{86A8FE2D-D510-433C-BAD4-9A74F18F01A8}"/>
              </a:ext>
            </a:extLst>
          </p:cNvPr>
          <p:cNvSpPr>
            <a:spLocks noGrp="1"/>
          </p:cNvSpPr>
          <p:nvPr>
            <p:ph sz="half" idx="15"/>
          </p:nvPr>
        </p:nvSpPr>
        <p:spPr>
          <a:xfrm>
            <a:off x="5645989" y="1828799"/>
            <a:ext cx="4515035" cy="4345757"/>
          </a:xfrm>
        </p:spPr>
        <p:txBody>
          <a:bodyPr>
            <a:normAutofit fontScale="25000" lnSpcReduction="20000"/>
          </a:bodyPr>
          <a:lstStyle/>
          <a:p>
            <a:pPr marL="0" indent="0">
              <a:buNone/>
            </a:pPr>
            <a:r>
              <a:rPr lang="en-US" sz="7200" dirty="0"/>
              <a:t>Lake/Pond</a:t>
            </a:r>
          </a:p>
          <a:p>
            <a:pPr marL="0" indent="0">
              <a:buNone/>
            </a:pPr>
            <a:r>
              <a:rPr lang="en-US" sz="7200" dirty="0"/>
              <a:t>Landscaping / Irrigation</a:t>
            </a:r>
          </a:p>
          <a:p>
            <a:pPr marL="0" indent="0">
              <a:buNone/>
            </a:pPr>
            <a:r>
              <a:rPr lang="en-US" sz="7200" dirty="0"/>
              <a:t>Monuments / Signs</a:t>
            </a:r>
          </a:p>
          <a:p>
            <a:pPr marL="0" indent="0">
              <a:buNone/>
            </a:pPr>
            <a:r>
              <a:rPr lang="en-US" sz="7200" dirty="0"/>
              <a:t>Parking Lot</a:t>
            </a:r>
          </a:p>
          <a:p>
            <a:pPr marL="0" indent="0">
              <a:buNone/>
            </a:pPr>
            <a:r>
              <a:rPr lang="en-US" sz="7200" dirty="0"/>
              <a:t>Pipes</a:t>
            </a:r>
          </a:p>
          <a:p>
            <a:pPr marL="0" indent="0">
              <a:buNone/>
            </a:pPr>
            <a:r>
              <a:rPr lang="en-US" sz="7200" dirty="0"/>
              <a:t>Playground</a:t>
            </a:r>
          </a:p>
          <a:p>
            <a:pPr marL="0" indent="0">
              <a:buNone/>
            </a:pPr>
            <a:r>
              <a:rPr lang="en-US" sz="7200" dirty="0"/>
              <a:t>Pool / Emergency Phone</a:t>
            </a:r>
          </a:p>
          <a:p>
            <a:pPr marL="0" indent="0">
              <a:buNone/>
            </a:pPr>
            <a:r>
              <a:rPr lang="en-US" sz="7200" dirty="0"/>
              <a:t>Porter / Cleaning Service</a:t>
            </a:r>
          </a:p>
          <a:p>
            <a:pPr marL="0" indent="0">
              <a:buNone/>
            </a:pPr>
            <a:r>
              <a:rPr lang="en-US" sz="7200" dirty="0"/>
              <a:t>Roofs / Chimney Caps</a:t>
            </a:r>
          </a:p>
          <a:p>
            <a:pPr marL="0" indent="0">
              <a:buNone/>
            </a:pPr>
            <a:r>
              <a:rPr lang="en-US" sz="7200" dirty="0"/>
              <a:t>Walking Trails</a:t>
            </a:r>
          </a:p>
          <a:p>
            <a:pPr marL="0" indent="0">
              <a:buNone/>
            </a:pPr>
            <a:r>
              <a:rPr lang="en-US" sz="7200" dirty="0"/>
              <a:t>Windows</a:t>
            </a:r>
          </a:p>
          <a:p>
            <a:endParaRPr lang="en-US" dirty="0"/>
          </a:p>
        </p:txBody>
      </p:sp>
      <p:sp>
        <p:nvSpPr>
          <p:cNvPr id="6" name="Footer Placeholder 5">
            <a:extLst>
              <a:ext uri="{FF2B5EF4-FFF2-40B4-BE49-F238E27FC236}">
                <a16:creationId xmlns:a16="http://schemas.microsoft.com/office/drawing/2014/main" id="{CD5EB608-E1F9-1796-8E30-A8CF74BA7CE8}"/>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1855460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EB74A-3CC1-71AC-CA03-14145C3D3448}"/>
              </a:ext>
            </a:extLst>
          </p:cNvPr>
          <p:cNvSpPr>
            <a:spLocks noGrp="1"/>
          </p:cNvSpPr>
          <p:nvPr>
            <p:ph type="title"/>
          </p:nvPr>
        </p:nvSpPr>
        <p:spPr/>
        <p:txBody>
          <a:bodyPr/>
          <a:lstStyle/>
          <a:p>
            <a:r>
              <a:rPr lang="en-US" dirty="0"/>
              <a:t>INSURANCE</a:t>
            </a:r>
          </a:p>
        </p:txBody>
      </p:sp>
      <p:sp>
        <p:nvSpPr>
          <p:cNvPr id="3" name="Table Placeholder 2">
            <a:extLst>
              <a:ext uri="{FF2B5EF4-FFF2-40B4-BE49-F238E27FC236}">
                <a16:creationId xmlns:a16="http://schemas.microsoft.com/office/drawing/2014/main" id="{74DFF7A3-218D-C475-74C8-1799FDDC594D}"/>
              </a:ext>
            </a:extLst>
          </p:cNvPr>
          <p:cNvSpPr>
            <a:spLocks noGrp="1"/>
          </p:cNvSpPr>
          <p:nvPr>
            <p:ph type="tbl" sz="quarter" idx="13"/>
          </p:nvPr>
        </p:nvSpPr>
        <p:spPr>
          <a:xfrm>
            <a:off x="759530" y="1960563"/>
            <a:ext cx="10665845" cy="3678235"/>
          </a:xfrm>
        </p:spPr>
        <p:txBody>
          <a:bodyPr>
            <a:normAutofit fontScale="92500" lnSpcReduction="10000"/>
          </a:bodyPr>
          <a:lstStyle/>
          <a:p>
            <a:r>
              <a:rPr lang="en-US" dirty="0"/>
              <a:t>Directors and Officers</a:t>
            </a:r>
          </a:p>
          <a:p>
            <a:r>
              <a:rPr lang="en-US" dirty="0"/>
              <a:t>Fidelity</a:t>
            </a:r>
          </a:p>
          <a:p>
            <a:r>
              <a:rPr lang="en-US" dirty="0"/>
              <a:t>General Liability</a:t>
            </a:r>
          </a:p>
          <a:p>
            <a:r>
              <a:rPr lang="en-US" dirty="0"/>
              <a:t>Property Coverage</a:t>
            </a:r>
          </a:p>
          <a:p>
            <a:r>
              <a:rPr lang="en-US" dirty="0"/>
              <a:t>Workers Compensation</a:t>
            </a:r>
          </a:p>
          <a:p>
            <a:r>
              <a:rPr lang="en-US" dirty="0"/>
              <a:t>Umbrella Auto</a:t>
            </a:r>
          </a:p>
          <a:p>
            <a:r>
              <a:rPr lang="en-US" dirty="0"/>
              <a:t>Boiler and Machinery</a:t>
            </a:r>
          </a:p>
          <a:p>
            <a:pPr marL="0" indent="0">
              <a:buNone/>
            </a:pPr>
            <a:endParaRPr lang="en-US" dirty="0"/>
          </a:p>
        </p:txBody>
      </p:sp>
      <p:sp>
        <p:nvSpPr>
          <p:cNvPr id="5" name="Footer Placeholder 4">
            <a:extLst>
              <a:ext uri="{FF2B5EF4-FFF2-40B4-BE49-F238E27FC236}">
                <a16:creationId xmlns:a16="http://schemas.microsoft.com/office/drawing/2014/main" id="{97EF224B-AF9F-0127-3278-06E14511C225}"/>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378126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933950" y="429461"/>
            <a:ext cx="6343650" cy="2668463"/>
          </a:xfrm>
        </p:spPr>
        <p:txBody>
          <a:bodyPr>
            <a:normAutofit/>
          </a:bodyPr>
          <a:lstStyle/>
          <a:p>
            <a:r>
              <a:rPr lang="en-US" dirty="0"/>
              <a:t>Agenda</a:t>
            </a:r>
            <a:br>
              <a:rPr lang="en-US" dirty="0"/>
            </a:br>
            <a:br>
              <a:rPr lang="en-US" dirty="0"/>
            </a:br>
            <a:endParaRPr lang="en-ZA" dirty="0"/>
          </a:p>
        </p:txBody>
      </p:sp>
      <p:sp>
        <p:nvSpPr>
          <p:cNvPr id="3" name="Subtitle 2">
            <a:extLst>
              <a:ext uri="{FF2B5EF4-FFF2-40B4-BE49-F238E27FC236}">
                <a16:creationId xmlns:a16="http://schemas.microsoft.com/office/drawing/2014/main" id="{35E3EA69-4E0E-41BD-8095-A124225A2647}"/>
              </a:ext>
            </a:extLst>
          </p:cNvPr>
          <p:cNvSpPr>
            <a:spLocks noGrp="1"/>
          </p:cNvSpPr>
          <p:nvPr>
            <p:ph sz="half" idx="14"/>
          </p:nvPr>
        </p:nvSpPr>
        <p:spPr>
          <a:xfrm>
            <a:off x="4938713" y="2334987"/>
            <a:ext cx="6338887" cy="3634014"/>
          </a:xfrm>
        </p:spPr>
        <p:txBody>
          <a:bodyPr>
            <a:normAutofit/>
          </a:bodyPr>
          <a:lstStyle/>
          <a:p>
            <a:r>
              <a:rPr lang="en-US" dirty="0"/>
              <a:t>Documents You Will Need</a:t>
            </a:r>
          </a:p>
          <a:p>
            <a:r>
              <a:rPr lang="en-US" dirty="0"/>
              <a:t>Categories of Expenses</a:t>
            </a:r>
          </a:p>
          <a:p>
            <a:r>
              <a:rPr lang="en-US" dirty="0"/>
              <a:t>Income</a:t>
            </a:r>
          </a:p>
          <a:p>
            <a:r>
              <a:rPr lang="en-US" dirty="0"/>
              <a:t>Reserves</a:t>
            </a:r>
          </a:p>
          <a:p>
            <a:r>
              <a:rPr lang="en-US" dirty="0"/>
              <a:t>Common Mistakes</a:t>
            </a:r>
          </a:p>
          <a:p>
            <a:r>
              <a:rPr lang="en-US" dirty="0"/>
              <a:t>Building the Budget</a:t>
            </a:r>
          </a:p>
        </p:txBody>
      </p:sp>
      <p:sp>
        <p:nvSpPr>
          <p:cNvPr id="4" name="Footer Placeholder 3">
            <a:extLst>
              <a:ext uri="{FF2B5EF4-FFF2-40B4-BE49-F238E27FC236}">
                <a16:creationId xmlns:a16="http://schemas.microsoft.com/office/drawing/2014/main" id="{C7551A22-C452-F673-3B93-683FB17D5C96}"/>
              </a:ext>
            </a:extLst>
          </p:cNvPr>
          <p:cNvSpPr>
            <a:spLocks noGrp="1"/>
          </p:cNvSpPr>
          <p:nvPr>
            <p:ph type="ftr" sz="quarter" idx="11"/>
          </p:nvPr>
        </p:nvSpPr>
        <p:spPr>
          <a:xfrm>
            <a:off x="7093893" y="6428539"/>
            <a:ext cx="2286000" cy="365125"/>
          </a:xfrm>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2243494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C5656-B7AF-71F6-D79C-595CBCB5424F}"/>
              </a:ext>
            </a:extLst>
          </p:cNvPr>
          <p:cNvSpPr>
            <a:spLocks noGrp="1"/>
          </p:cNvSpPr>
          <p:nvPr>
            <p:ph type="title"/>
          </p:nvPr>
        </p:nvSpPr>
        <p:spPr>
          <a:xfrm>
            <a:off x="848412" y="593331"/>
            <a:ext cx="10665845" cy="565043"/>
          </a:xfrm>
        </p:spPr>
        <p:txBody>
          <a:bodyPr>
            <a:normAutofit fontScale="90000"/>
          </a:bodyPr>
          <a:lstStyle/>
          <a:p>
            <a:r>
              <a:rPr lang="en-US" dirty="0"/>
              <a:t>personnel</a:t>
            </a:r>
          </a:p>
        </p:txBody>
      </p:sp>
      <p:sp>
        <p:nvSpPr>
          <p:cNvPr id="3" name="Table Placeholder 2">
            <a:extLst>
              <a:ext uri="{FF2B5EF4-FFF2-40B4-BE49-F238E27FC236}">
                <a16:creationId xmlns:a16="http://schemas.microsoft.com/office/drawing/2014/main" id="{049D9795-2046-C145-B1A0-9F4F6DB6A532}"/>
              </a:ext>
            </a:extLst>
          </p:cNvPr>
          <p:cNvSpPr>
            <a:spLocks noGrp="1"/>
          </p:cNvSpPr>
          <p:nvPr>
            <p:ph type="tbl" sz="quarter" idx="13"/>
          </p:nvPr>
        </p:nvSpPr>
        <p:spPr>
          <a:xfrm>
            <a:off x="762000" y="1243040"/>
            <a:ext cx="10665845" cy="3017876"/>
          </a:xfrm>
        </p:spPr>
        <p:txBody>
          <a:bodyPr>
            <a:normAutofit/>
          </a:bodyPr>
          <a:lstStyle/>
          <a:p>
            <a:r>
              <a:rPr lang="en-US" dirty="0"/>
              <a:t>   Salaries</a:t>
            </a:r>
          </a:p>
          <a:p>
            <a:r>
              <a:rPr lang="en-US" dirty="0"/>
              <a:t>   Benefits</a:t>
            </a:r>
          </a:p>
          <a:p>
            <a:r>
              <a:rPr lang="en-US" dirty="0"/>
              <a:t>   Taxes</a:t>
            </a:r>
          </a:p>
          <a:p>
            <a:r>
              <a:rPr lang="en-US" dirty="0"/>
              <a:t>   Training</a:t>
            </a:r>
          </a:p>
          <a:p>
            <a:r>
              <a:rPr lang="en-US" dirty="0"/>
              <a:t>   Uniforms</a:t>
            </a:r>
          </a:p>
        </p:txBody>
      </p:sp>
      <p:sp>
        <p:nvSpPr>
          <p:cNvPr id="5" name="Footer Placeholder 4">
            <a:extLst>
              <a:ext uri="{FF2B5EF4-FFF2-40B4-BE49-F238E27FC236}">
                <a16:creationId xmlns:a16="http://schemas.microsoft.com/office/drawing/2014/main" id="{FFD08F81-CBEE-9652-E37B-47B514ADCCB1}"/>
              </a:ext>
            </a:extLst>
          </p:cNvPr>
          <p:cNvSpPr>
            <a:spLocks noGrp="1"/>
          </p:cNvSpPr>
          <p:nvPr>
            <p:ph type="ftr" sz="quarter" idx="11"/>
          </p:nvPr>
        </p:nvSpPr>
        <p:spPr/>
        <p:txBody>
          <a:bodyPr/>
          <a:lstStyle/>
          <a:p>
            <a:r>
              <a:rPr lang="en-US"/>
              <a:t>Proprietary Work Product of                SBB Community Management, AAMC</a:t>
            </a:r>
            <a:endParaRPr lang="en-US" dirty="0"/>
          </a:p>
        </p:txBody>
      </p:sp>
      <p:sp>
        <p:nvSpPr>
          <p:cNvPr id="8" name="TextBox 7">
            <a:extLst>
              <a:ext uri="{FF2B5EF4-FFF2-40B4-BE49-F238E27FC236}">
                <a16:creationId xmlns:a16="http://schemas.microsoft.com/office/drawing/2014/main" id="{4C3C6FFF-1E1E-389F-4E45-0275CAA4B76A}"/>
              </a:ext>
            </a:extLst>
          </p:cNvPr>
          <p:cNvSpPr txBox="1"/>
          <p:nvPr/>
        </p:nvSpPr>
        <p:spPr>
          <a:xfrm>
            <a:off x="933253" y="4364122"/>
            <a:ext cx="5932601" cy="707886"/>
          </a:xfrm>
          <a:prstGeom prst="rect">
            <a:avLst/>
          </a:prstGeom>
          <a:noFill/>
        </p:spPr>
        <p:txBody>
          <a:bodyPr wrap="square">
            <a:spAutoFit/>
          </a:bodyPr>
          <a:lstStyle/>
          <a:p>
            <a:r>
              <a:rPr kumimoji="0" lang="en-US" sz="4000" b="1" i="0" u="none" strike="noStrike" kern="1200" cap="all" spc="0" normalizeH="0" baseline="0" noProof="0" dirty="0">
                <a:ln>
                  <a:noFill/>
                </a:ln>
                <a:solidFill>
                  <a:srgbClr val="224E7F"/>
                </a:solidFill>
                <a:effectLst/>
                <a:uLnTx/>
                <a:uFillTx/>
                <a:latin typeface="Avenir Next LT Pro"/>
                <a:ea typeface="+mj-ea"/>
                <a:cs typeface="+mj-cs"/>
              </a:rPr>
              <a:t>taxes</a:t>
            </a:r>
            <a:endParaRPr lang="en-US" sz="4000" dirty="0"/>
          </a:p>
        </p:txBody>
      </p:sp>
      <p:sp>
        <p:nvSpPr>
          <p:cNvPr id="10" name="TextBox 9">
            <a:extLst>
              <a:ext uri="{FF2B5EF4-FFF2-40B4-BE49-F238E27FC236}">
                <a16:creationId xmlns:a16="http://schemas.microsoft.com/office/drawing/2014/main" id="{86931050-ED79-EB91-2D82-BE0A4F7AE85E}"/>
              </a:ext>
            </a:extLst>
          </p:cNvPr>
          <p:cNvSpPr txBox="1"/>
          <p:nvPr/>
        </p:nvSpPr>
        <p:spPr>
          <a:xfrm>
            <a:off x="848412" y="5156673"/>
            <a:ext cx="6304176" cy="1107996"/>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venir Next LT Pro"/>
                <a:ea typeface="+mn-ea"/>
                <a:cs typeface="+mn-cs"/>
              </a:rPr>
              <a:t>Federal</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venir Next LT Pro"/>
                <a:ea typeface="+mn-ea"/>
                <a:cs typeface="+mn-cs"/>
              </a:rPr>
              <a:t>Property </a:t>
            </a:r>
          </a:p>
        </p:txBody>
      </p:sp>
    </p:spTree>
    <p:extLst>
      <p:ext uri="{BB962C8B-B14F-4D97-AF65-F5344CB8AC3E}">
        <p14:creationId xmlns:p14="http://schemas.microsoft.com/office/powerpoint/2010/main" val="78972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8503A-17E2-1DC6-50E7-D6815E3C9D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7A30BE-D236-F0D3-E33D-C2AD34241D44}"/>
              </a:ext>
            </a:extLst>
          </p:cNvPr>
          <p:cNvSpPr>
            <a:spLocks noGrp="1"/>
          </p:cNvSpPr>
          <p:nvPr>
            <p:ph type="title"/>
          </p:nvPr>
        </p:nvSpPr>
        <p:spPr/>
        <p:txBody>
          <a:bodyPr/>
          <a:lstStyle/>
          <a:p>
            <a:r>
              <a:rPr lang="en-US" dirty="0"/>
              <a:t>UTILITIES</a:t>
            </a:r>
          </a:p>
        </p:txBody>
      </p:sp>
      <p:sp>
        <p:nvSpPr>
          <p:cNvPr id="3" name="Table Placeholder 2">
            <a:extLst>
              <a:ext uri="{FF2B5EF4-FFF2-40B4-BE49-F238E27FC236}">
                <a16:creationId xmlns:a16="http://schemas.microsoft.com/office/drawing/2014/main" id="{C63A7070-8D15-7C72-2B72-FA2D8E809FC5}"/>
              </a:ext>
            </a:extLst>
          </p:cNvPr>
          <p:cNvSpPr>
            <a:spLocks noGrp="1"/>
          </p:cNvSpPr>
          <p:nvPr>
            <p:ph type="tbl" sz="quarter" idx="13"/>
          </p:nvPr>
        </p:nvSpPr>
        <p:spPr>
          <a:xfrm>
            <a:off x="759530" y="1960563"/>
            <a:ext cx="10665845" cy="3678235"/>
          </a:xfrm>
        </p:spPr>
        <p:txBody>
          <a:bodyPr>
            <a:normAutofit/>
          </a:bodyPr>
          <a:lstStyle/>
          <a:p>
            <a:r>
              <a:rPr lang="en-US" dirty="0"/>
              <a:t>Electric</a:t>
            </a:r>
          </a:p>
          <a:p>
            <a:r>
              <a:rPr lang="en-US" dirty="0"/>
              <a:t>Gas</a:t>
            </a:r>
          </a:p>
          <a:p>
            <a:r>
              <a:rPr lang="en-US" dirty="0"/>
              <a:t>Internet</a:t>
            </a:r>
          </a:p>
          <a:p>
            <a:r>
              <a:rPr lang="en-US" dirty="0"/>
              <a:t>Telephone</a:t>
            </a:r>
          </a:p>
          <a:p>
            <a:r>
              <a:rPr lang="en-US" dirty="0"/>
              <a:t>Water</a:t>
            </a:r>
          </a:p>
          <a:p>
            <a:pPr marL="0" indent="0">
              <a:buNone/>
            </a:pPr>
            <a:endParaRPr lang="en-US" dirty="0"/>
          </a:p>
        </p:txBody>
      </p:sp>
      <p:sp>
        <p:nvSpPr>
          <p:cNvPr id="5" name="Footer Placeholder 4">
            <a:extLst>
              <a:ext uri="{FF2B5EF4-FFF2-40B4-BE49-F238E27FC236}">
                <a16:creationId xmlns:a16="http://schemas.microsoft.com/office/drawing/2014/main" id="{21BEF9F4-5D75-7FB9-369F-BFF2D84EAF1D}"/>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565735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974771" y="576943"/>
            <a:ext cx="6449786" cy="2785508"/>
          </a:xfrm>
        </p:spPr>
        <p:txBody>
          <a:bodyPr>
            <a:normAutofit/>
          </a:bodyPr>
          <a:lstStyle/>
          <a:p>
            <a:r>
              <a:rPr lang="en-US" dirty="0"/>
              <a:t>income</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4974772" y="3373686"/>
            <a:ext cx="6449785" cy="1029586"/>
          </a:xfrm>
        </p:spPr>
        <p:txBody>
          <a:bodyPr/>
          <a:lstStyle/>
          <a:p>
            <a:endParaRPr lang="en-US" dirty="0"/>
          </a:p>
        </p:txBody>
      </p:sp>
      <p:sp>
        <p:nvSpPr>
          <p:cNvPr id="5" name="Footer Placeholder 4">
            <a:extLst>
              <a:ext uri="{FF2B5EF4-FFF2-40B4-BE49-F238E27FC236}">
                <a16:creationId xmlns:a16="http://schemas.microsoft.com/office/drawing/2014/main" id="{BCA43485-32DC-B041-B4CD-23FA32536EE6}"/>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3003251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B29A60-37D3-AC37-7A7C-EAF3BCDBE944}"/>
              </a:ext>
            </a:extLst>
          </p:cNvPr>
          <p:cNvSpPr>
            <a:spLocks noGrp="1"/>
          </p:cNvSpPr>
          <p:nvPr>
            <p:ph type="title"/>
          </p:nvPr>
        </p:nvSpPr>
        <p:spPr/>
        <p:txBody>
          <a:bodyPr/>
          <a:lstStyle/>
          <a:p>
            <a:r>
              <a:rPr lang="en-US" dirty="0"/>
              <a:t>To budget or not to budget</a:t>
            </a:r>
          </a:p>
        </p:txBody>
      </p:sp>
      <p:sp>
        <p:nvSpPr>
          <p:cNvPr id="7" name="Content Placeholder 6">
            <a:extLst>
              <a:ext uri="{FF2B5EF4-FFF2-40B4-BE49-F238E27FC236}">
                <a16:creationId xmlns:a16="http://schemas.microsoft.com/office/drawing/2014/main" id="{E0D5E892-7081-8B1A-EC9E-BEA0FE716F1E}"/>
              </a:ext>
            </a:extLst>
          </p:cNvPr>
          <p:cNvSpPr>
            <a:spLocks noGrp="1"/>
          </p:cNvSpPr>
          <p:nvPr>
            <p:ph sz="half" idx="14"/>
          </p:nvPr>
        </p:nvSpPr>
        <p:spPr>
          <a:xfrm>
            <a:off x="771734" y="2514600"/>
            <a:ext cx="4515035" cy="3581400"/>
          </a:xfrm>
        </p:spPr>
        <p:txBody>
          <a:bodyPr>
            <a:normAutofit fontScale="25000" lnSpcReduction="20000"/>
          </a:bodyPr>
          <a:lstStyle/>
          <a:p>
            <a:r>
              <a:rPr lang="en-US" sz="14400" b="1" dirty="0"/>
              <a:t>YES</a:t>
            </a:r>
          </a:p>
          <a:p>
            <a:r>
              <a:rPr lang="en-US" sz="8000" dirty="0"/>
              <a:t>Assessments</a:t>
            </a:r>
          </a:p>
          <a:p>
            <a:r>
              <a:rPr lang="en-US" sz="8000" dirty="0"/>
              <a:t>Interest Income</a:t>
            </a:r>
          </a:p>
          <a:p>
            <a:r>
              <a:rPr lang="en-US" sz="8000" dirty="0"/>
              <a:t>Laundry Income</a:t>
            </a:r>
          </a:p>
          <a:p>
            <a:r>
              <a:rPr lang="en-US" sz="8000" dirty="0"/>
              <a:t>Parking or Leasing Permits/Tags</a:t>
            </a:r>
          </a:p>
          <a:p>
            <a:r>
              <a:rPr lang="en-US" sz="8000" dirty="0"/>
              <a:t>Rental Fees for Amenities</a:t>
            </a:r>
          </a:p>
          <a:p>
            <a:r>
              <a:rPr lang="en-US" sz="8000" dirty="0"/>
              <a:t>Special Assessments</a:t>
            </a:r>
          </a:p>
          <a:p>
            <a:r>
              <a:rPr lang="en-US" sz="8000" dirty="0"/>
              <a:t>Working Capital Contributions</a:t>
            </a:r>
          </a:p>
        </p:txBody>
      </p:sp>
      <p:sp>
        <p:nvSpPr>
          <p:cNvPr id="8" name="Content Placeholder 7">
            <a:extLst>
              <a:ext uri="{FF2B5EF4-FFF2-40B4-BE49-F238E27FC236}">
                <a16:creationId xmlns:a16="http://schemas.microsoft.com/office/drawing/2014/main" id="{8111CC6D-34B8-FB6B-9155-3DB1FD5AEB91}"/>
              </a:ext>
            </a:extLst>
          </p:cNvPr>
          <p:cNvSpPr>
            <a:spLocks noGrp="1"/>
          </p:cNvSpPr>
          <p:nvPr>
            <p:ph sz="half" idx="15"/>
          </p:nvPr>
        </p:nvSpPr>
        <p:spPr>
          <a:xfrm>
            <a:off x="5645989" y="2514600"/>
            <a:ext cx="4515035" cy="3581400"/>
          </a:xfrm>
        </p:spPr>
        <p:txBody>
          <a:bodyPr/>
          <a:lstStyle/>
          <a:p>
            <a:r>
              <a:rPr lang="en-US" sz="3600" b="1" dirty="0"/>
              <a:t>NO</a:t>
            </a:r>
          </a:p>
          <a:p>
            <a:r>
              <a:rPr lang="en-US" sz="2000" dirty="0"/>
              <a:t>Collection Reimbursement</a:t>
            </a:r>
          </a:p>
          <a:p>
            <a:r>
              <a:rPr lang="en-US" sz="2000" dirty="0"/>
              <a:t>Late Fees</a:t>
            </a:r>
          </a:p>
          <a:p>
            <a:r>
              <a:rPr lang="en-US" sz="2000" dirty="0"/>
              <a:t>Late Interest</a:t>
            </a:r>
          </a:p>
          <a:p>
            <a:r>
              <a:rPr lang="en-US" sz="2000" dirty="0"/>
              <a:t>Letter Reimbursement</a:t>
            </a:r>
          </a:p>
          <a:p>
            <a:r>
              <a:rPr lang="en-US" sz="2000" dirty="0"/>
              <a:t>Violation Fines</a:t>
            </a:r>
          </a:p>
        </p:txBody>
      </p:sp>
      <p:sp>
        <p:nvSpPr>
          <p:cNvPr id="9" name="Footer Placeholder 8">
            <a:extLst>
              <a:ext uri="{FF2B5EF4-FFF2-40B4-BE49-F238E27FC236}">
                <a16:creationId xmlns:a16="http://schemas.microsoft.com/office/drawing/2014/main" id="{43D92936-3C22-2E94-EB3E-4D4D163CF1DC}"/>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2062012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1FE9-9059-4FE8-B4AC-9771F23A1B89}"/>
              </a:ext>
            </a:extLst>
          </p:cNvPr>
          <p:cNvSpPr>
            <a:spLocks noGrp="1"/>
          </p:cNvSpPr>
          <p:nvPr>
            <p:ph type="ctrTitle"/>
          </p:nvPr>
        </p:nvSpPr>
        <p:spPr/>
        <p:txBody>
          <a:bodyPr/>
          <a:lstStyle/>
          <a:p>
            <a:r>
              <a:rPr lang="en-US" dirty="0"/>
              <a:t>reserves</a:t>
            </a:r>
          </a:p>
        </p:txBody>
      </p:sp>
      <p:pic>
        <p:nvPicPr>
          <p:cNvPr id="14" name="Picture Placeholder 13" descr="Woman walking in office">
            <a:extLst>
              <a:ext uri="{FF2B5EF4-FFF2-40B4-BE49-F238E27FC236}">
                <a16:creationId xmlns:a16="http://schemas.microsoft.com/office/drawing/2014/main" id="{206549BD-D8AF-D3BE-750E-5F8C50CCB5B9}"/>
              </a:ext>
            </a:extLst>
          </p:cNvPr>
          <p:cNvPicPr>
            <a:picLocks noGrp="1" noChangeAspect="1"/>
          </p:cNvPicPr>
          <p:nvPr>
            <p:ph type="pic" sz="quarter" idx="4294967295"/>
          </p:nvPr>
        </p:nvPicPr>
        <p:blipFill>
          <a:blip r:embed="rId3"/>
          <a:srcRect l="35913" r="35913"/>
          <a:stretch/>
        </p:blipFill>
        <p:spPr>
          <a:xfrm>
            <a:off x="0" y="9525"/>
            <a:ext cx="2030413" cy="4849813"/>
          </a:xfrm>
        </p:spPr>
      </p:pic>
      <p:sp>
        <p:nvSpPr>
          <p:cNvPr id="64" name="Oval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920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FB3D8-40A1-AE0D-FCF6-18B3172D0770}"/>
              </a:ext>
            </a:extLst>
          </p:cNvPr>
          <p:cNvSpPr>
            <a:spLocks noGrp="1"/>
          </p:cNvSpPr>
          <p:nvPr>
            <p:ph type="title"/>
          </p:nvPr>
        </p:nvSpPr>
        <p:spPr>
          <a:xfrm>
            <a:off x="3380014" y="429462"/>
            <a:ext cx="7897586" cy="1529968"/>
          </a:xfrm>
        </p:spPr>
        <p:txBody>
          <a:bodyPr>
            <a:normAutofit fontScale="90000"/>
          </a:bodyPr>
          <a:lstStyle/>
          <a:p>
            <a:r>
              <a:rPr lang="en-US" dirty="0"/>
              <a:t>YOUR RESERVE ACCOUNT IS NOT AS LARGE AS YOU THINK</a:t>
            </a:r>
          </a:p>
        </p:txBody>
      </p:sp>
      <p:sp>
        <p:nvSpPr>
          <p:cNvPr id="3" name="Content Placeholder 2">
            <a:extLst>
              <a:ext uri="{FF2B5EF4-FFF2-40B4-BE49-F238E27FC236}">
                <a16:creationId xmlns:a16="http://schemas.microsoft.com/office/drawing/2014/main" id="{FE84FA25-444F-E1E2-6A5E-8638AA093AC9}"/>
              </a:ext>
            </a:extLst>
          </p:cNvPr>
          <p:cNvSpPr>
            <a:spLocks noGrp="1"/>
          </p:cNvSpPr>
          <p:nvPr>
            <p:ph sz="half" idx="14"/>
          </p:nvPr>
        </p:nvSpPr>
        <p:spPr>
          <a:xfrm>
            <a:off x="4938712" y="2253343"/>
            <a:ext cx="6338888" cy="3918857"/>
          </a:xfrm>
        </p:spPr>
        <p:txBody>
          <a:bodyPr>
            <a:normAutofit/>
          </a:bodyPr>
          <a:lstStyle/>
          <a:p>
            <a:r>
              <a:rPr lang="en-US" dirty="0"/>
              <a:t>When considering your reserve account, first calculate all the deductibles for the different insurance policies.  Subtract that amount from the reserve balance.  </a:t>
            </a:r>
          </a:p>
          <a:p>
            <a:r>
              <a:rPr lang="en-US" dirty="0"/>
              <a:t>This will determine how much the association has to spend.</a:t>
            </a:r>
          </a:p>
        </p:txBody>
      </p:sp>
      <p:sp>
        <p:nvSpPr>
          <p:cNvPr id="5" name="Footer Placeholder 4">
            <a:extLst>
              <a:ext uri="{FF2B5EF4-FFF2-40B4-BE49-F238E27FC236}">
                <a16:creationId xmlns:a16="http://schemas.microsoft.com/office/drawing/2014/main" id="{809FF77E-F553-7961-862E-014E9F7C6B3C}"/>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3747196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63BB4A-20FD-B7E3-861C-8591BC02DF6D}"/>
              </a:ext>
            </a:extLst>
          </p:cNvPr>
          <p:cNvSpPr>
            <a:spLocks noGrp="1"/>
          </p:cNvSpPr>
          <p:nvPr>
            <p:ph type="title"/>
          </p:nvPr>
        </p:nvSpPr>
        <p:spPr/>
        <p:txBody>
          <a:bodyPr>
            <a:normAutofit/>
          </a:bodyPr>
          <a:lstStyle/>
          <a:p>
            <a:r>
              <a:rPr lang="en-US" sz="3600" dirty="0"/>
              <a:t>we have $100,000 in reserves…oh, wait a minute…</a:t>
            </a:r>
          </a:p>
        </p:txBody>
      </p:sp>
      <p:graphicFrame>
        <p:nvGraphicFramePr>
          <p:cNvPr id="8" name="Table Placeholder 7">
            <a:extLst>
              <a:ext uri="{FF2B5EF4-FFF2-40B4-BE49-F238E27FC236}">
                <a16:creationId xmlns:a16="http://schemas.microsoft.com/office/drawing/2014/main" id="{A2F082BD-E220-5CA9-89DD-4D497D575283}"/>
              </a:ext>
            </a:extLst>
          </p:cNvPr>
          <p:cNvGraphicFramePr>
            <a:graphicFrameLocks noGrp="1"/>
          </p:cNvGraphicFramePr>
          <p:nvPr>
            <p:ph type="tbl" sz="quarter" idx="13"/>
            <p:extLst>
              <p:ext uri="{D42A27DB-BD31-4B8C-83A1-F6EECF244321}">
                <p14:modId xmlns:p14="http://schemas.microsoft.com/office/powerpoint/2010/main" val="1218711510"/>
              </p:ext>
            </p:extLst>
          </p:nvPr>
        </p:nvGraphicFramePr>
        <p:xfrm>
          <a:off x="762000" y="2417763"/>
          <a:ext cx="10666412" cy="2966720"/>
        </p:xfrm>
        <a:graphic>
          <a:graphicData uri="http://schemas.openxmlformats.org/drawingml/2006/table">
            <a:tbl>
              <a:tblPr firstRow="1" bandRow="1">
                <a:tableStyleId>{C4B1156A-380E-4F78-BDF5-A606A8083BF9}</a:tableStyleId>
              </a:tblPr>
              <a:tblGrid>
                <a:gridCol w="5333206">
                  <a:extLst>
                    <a:ext uri="{9D8B030D-6E8A-4147-A177-3AD203B41FA5}">
                      <a16:colId xmlns:a16="http://schemas.microsoft.com/office/drawing/2014/main" val="4138052620"/>
                    </a:ext>
                  </a:extLst>
                </a:gridCol>
                <a:gridCol w="5333206">
                  <a:extLst>
                    <a:ext uri="{9D8B030D-6E8A-4147-A177-3AD203B41FA5}">
                      <a16:colId xmlns:a16="http://schemas.microsoft.com/office/drawing/2014/main" val="1507952150"/>
                    </a:ext>
                  </a:extLst>
                </a:gridCol>
              </a:tblGrid>
              <a:tr h="370840">
                <a:tc>
                  <a:txBody>
                    <a:bodyPr/>
                    <a:lstStyle/>
                    <a:p>
                      <a:pPr algn="ctr"/>
                      <a:r>
                        <a:rPr lang="en-US" dirty="0"/>
                        <a:t>Reserve Fund</a:t>
                      </a:r>
                    </a:p>
                  </a:txBody>
                  <a:tcPr/>
                </a:tc>
                <a:tc>
                  <a:txBody>
                    <a:bodyPr/>
                    <a:lstStyle/>
                    <a:p>
                      <a:pPr algn="r"/>
                      <a:r>
                        <a:rPr lang="en-US" dirty="0"/>
                        <a:t>$100,000</a:t>
                      </a:r>
                    </a:p>
                  </a:txBody>
                  <a:tcPr/>
                </a:tc>
                <a:extLst>
                  <a:ext uri="{0D108BD9-81ED-4DB2-BD59-A6C34878D82A}">
                    <a16:rowId xmlns:a16="http://schemas.microsoft.com/office/drawing/2014/main" val="1077451034"/>
                  </a:ext>
                </a:extLst>
              </a:tr>
              <a:tr h="370840">
                <a:tc>
                  <a:txBody>
                    <a:bodyPr/>
                    <a:lstStyle/>
                    <a:p>
                      <a:r>
                        <a:rPr lang="en-US" dirty="0"/>
                        <a:t>Property Policy Deductible (Wind/Hail)</a:t>
                      </a:r>
                    </a:p>
                  </a:txBody>
                  <a:tcPr/>
                </a:tc>
                <a:tc>
                  <a:txBody>
                    <a:bodyPr/>
                    <a:lstStyle/>
                    <a:p>
                      <a:pPr algn="r"/>
                      <a:r>
                        <a:rPr lang="en-US" dirty="0"/>
                        <a:t> - $50,000</a:t>
                      </a:r>
                    </a:p>
                  </a:txBody>
                  <a:tcPr/>
                </a:tc>
                <a:extLst>
                  <a:ext uri="{0D108BD9-81ED-4DB2-BD59-A6C34878D82A}">
                    <a16:rowId xmlns:a16="http://schemas.microsoft.com/office/drawing/2014/main" val="2794852470"/>
                  </a:ext>
                </a:extLst>
              </a:tr>
              <a:tr h="370840">
                <a:tc>
                  <a:txBody>
                    <a:bodyPr/>
                    <a:lstStyle/>
                    <a:p>
                      <a:r>
                        <a:rPr lang="en-US" dirty="0"/>
                        <a:t>Directors and Officers Deductible</a:t>
                      </a:r>
                    </a:p>
                  </a:txBody>
                  <a:tcPr/>
                </a:tc>
                <a:tc>
                  <a:txBody>
                    <a:bodyPr/>
                    <a:lstStyle/>
                    <a:p>
                      <a:pPr algn="r"/>
                      <a:r>
                        <a:rPr lang="en-US" dirty="0"/>
                        <a:t> - $1,000</a:t>
                      </a:r>
                    </a:p>
                  </a:txBody>
                  <a:tcPr/>
                </a:tc>
                <a:extLst>
                  <a:ext uri="{0D108BD9-81ED-4DB2-BD59-A6C34878D82A}">
                    <a16:rowId xmlns:a16="http://schemas.microsoft.com/office/drawing/2014/main" val="4104367539"/>
                  </a:ext>
                </a:extLst>
              </a:tr>
              <a:tr h="370840">
                <a:tc>
                  <a:txBody>
                    <a:bodyPr/>
                    <a:lstStyle/>
                    <a:p>
                      <a:r>
                        <a:rPr lang="en-US" dirty="0"/>
                        <a:t>General Liability Deductible</a:t>
                      </a:r>
                    </a:p>
                  </a:txBody>
                  <a:tcPr/>
                </a:tc>
                <a:tc>
                  <a:txBody>
                    <a:bodyPr/>
                    <a:lstStyle/>
                    <a:p>
                      <a:pPr algn="r"/>
                      <a:r>
                        <a:rPr lang="en-US" dirty="0"/>
                        <a:t>- $5,000</a:t>
                      </a:r>
                    </a:p>
                  </a:txBody>
                  <a:tcPr/>
                </a:tc>
                <a:extLst>
                  <a:ext uri="{0D108BD9-81ED-4DB2-BD59-A6C34878D82A}">
                    <a16:rowId xmlns:a16="http://schemas.microsoft.com/office/drawing/2014/main" val="2774816595"/>
                  </a:ext>
                </a:extLst>
              </a:tr>
              <a:tr h="370840">
                <a:tc>
                  <a:txBody>
                    <a:bodyPr/>
                    <a:lstStyle/>
                    <a:p>
                      <a:r>
                        <a:rPr lang="en-US" dirty="0"/>
                        <a:t>Auto Policy Deductible</a:t>
                      </a:r>
                    </a:p>
                  </a:txBody>
                  <a:tcPr/>
                </a:tc>
                <a:tc>
                  <a:txBody>
                    <a:bodyPr/>
                    <a:lstStyle/>
                    <a:p>
                      <a:pPr algn="r"/>
                      <a:r>
                        <a:rPr lang="en-US" dirty="0"/>
                        <a:t>- $1,000</a:t>
                      </a:r>
                    </a:p>
                  </a:txBody>
                  <a:tcPr/>
                </a:tc>
                <a:extLst>
                  <a:ext uri="{0D108BD9-81ED-4DB2-BD59-A6C34878D82A}">
                    <a16:rowId xmlns:a16="http://schemas.microsoft.com/office/drawing/2014/main" val="560478958"/>
                  </a:ext>
                </a:extLst>
              </a:tr>
              <a:tr h="370840">
                <a:tc>
                  <a:txBody>
                    <a:bodyPr/>
                    <a:lstStyle/>
                    <a:p>
                      <a:r>
                        <a:rPr lang="en-US" dirty="0"/>
                        <a:t>Fidelity Deductible</a:t>
                      </a:r>
                    </a:p>
                  </a:txBody>
                  <a:tcPr/>
                </a:tc>
                <a:tc>
                  <a:txBody>
                    <a:bodyPr/>
                    <a:lstStyle/>
                    <a:p>
                      <a:pPr algn="r"/>
                      <a:r>
                        <a:rPr lang="en-US" dirty="0"/>
                        <a:t>- $1,000</a:t>
                      </a:r>
                    </a:p>
                  </a:txBody>
                  <a:tcPr/>
                </a:tc>
                <a:extLst>
                  <a:ext uri="{0D108BD9-81ED-4DB2-BD59-A6C34878D82A}">
                    <a16:rowId xmlns:a16="http://schemas.microsoft.com/office/drawing/2014/main" val="2751817343"/>
                  </a:ext>
                </a:extLst>
              </a:tr>
              <a:tr h="370840">
                <a:tc>
                  <a:txBody>
                    <a:bodyPr/>
                    <a:lstStyle/>
                    <a:p>
                      <a:r>
                        <a:rPr lang="en-US" dirty="0"/>
                        <a:t>Umbrella Deductible</a:t>
                      </a:r>
                    </a:p>
                  </a:txBody>
                  <a:tcPr/>
                </a:tc>
                <a:tc>
                  <a:txBody>
                    <a:bodyPr/>
                    <a:lstStyle/>
                    <a:p>
                      <a:pPr algn="r"/>
                      <a:r>
                        <a:rPr lang="en-US" dirty="0"/>
                        <a:t>- $1,000</a:t>
                      </a:r>
                    </a:p>
                  </a:txBody>
                  <a:tcPr/>
                </a:tc>
                <a:extLst>
                  <a:ext uri="{0D108BD9-81ED-4DB2-BD59-A6C34878D82A}">
                    <a16:rowId xmlns:a16="http://schemas.microsoft.com/office/drawing/2014/main" val="3450028558"/>
                  </a:ext>
                </a:extLst>
              </a:tr>
              <a:tr h="370840">
                <a:tc>
                  <a:txBody>
                    <a:bodyPr/>
                    <a:lstStyle/>
                    <a:p>
                      <a:pPr algn="ctr"/>
                      <a:r>
                        <a:rPr lang="en-US" b="1" dirty="0"/>
                        <a:t>Reserve Fund Balance Available To Spend</a:t>
                      </a:r>
                    </a:p>
                  </a:txBody>
                  <a:tcPr/>
                </a:tc>
                <a:tc>
                  <a:txBody>
                    <a:bodyPr/>
                    <a:lstStyle/>
                    <a:p>
                      <a:pPr algn="r"/>
                      <a:r>
                        <a:rPr lang="en-US" b="1" dirty="0"/>
                        <a:t>$41,000</a:t>
                      </a:r>
                    </a:p>
                  </a:txBody>
                  <a:tcPr/>
                </a:tc>
                <a:extLst>
                  <a:ext uri="{0D108BD9-81ED-4DB2-BD59-A6C34878D82A}">
                    <a16:rowId xmlns:a16="http://schemas.microsoft.com/office/drawing/2014/main" val="132211654"/>
                  </a:ext>
                </a:extLst>
              </a:tr>
            </a:tbl>
          </a:graphicData>
        </a:graphic>
      </p:graphicFrame>
      <p:sp>
        <p:nvSpPr>
          <p:cNvPr id="4" name="Footer Placeholder 3">
            <a:extLst>
              <a:ext uri="{FF2B5EF4-FFF2-40B4-BE49-F238E27FC236}">
                <a16:creationId xmlns:a16="http://schemas.microsoft.com/office/drawing/2014/main" id="{B39676C3-C400-26F0-0608-B6B11677483B}"/>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3945478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0FA0C-CCFB-BBCE-E380-A96EDECE3F2C}"/>
              </a:ext>
            </a:extLst>
          </p:cNvPr>
          <p:cNvSpPr>
            <a:spLocks noGrp="1"/>
          </p:cNvSpPr>
          <p:nvPr>
            <p:ph type="title"/>
          </p:nvPr>
        </p:nvSpPr>
        <p:spPr/>
        <p:txBody>
          <a:bodyPr/>
          <a:lstStyle/>
          <a:p>
            <a:r>
              <a:rPr lang="en-US" dirty="0"/>
              <a:t>FHA REQUIREMENTS for condominiums</a:t>
            </a:r>
          </a:p>
        </p:txBody>
      </p:sp>
      <p:sp>
        <p:nvSpPr>
          <p:cNvPr id="3" name="Table Placeholder 2">
            <a:extLst>
              <a:ext uri="{FF2B5EF4-FFF2-40B4-BE49-F238E27FC236}">
                <a16:creationId xmlns:a16="http://schemas.microsoft.com/office/drawing/2014/main" id="{614EF32A-366D-35FE-81D4-E4B49CDEFD48}"/>
              </a:ext>
            </a:extLst>
          </p:cNvPr>
          <p:cNvSpPr>
            <a:spLocks noGrp="1"/>
          </p:cNvSpPr>
          <p:nvPr>
            <p:ph type="tbl" sz="quarter" idx="13"/>
          </p:nvPr>
        </p:nvSpPr>
        <p:spPr/>
        <p:txBody>
          <a:bodyPr/>
          <a:lstStyle/>
          <a:p>
            <a:pPr marL="0" indent="0">
              <a:buNone/>
            </a:pPr>
            <a:r>
              <a:rPr lang="en-US" dirty="0"/>
              <a:t>FHA requires that condominiums set aside </a:t>
            </a:r>
            <a:r>
              <a:rPr lang="en-US" b="1" dirty="0"/>
              <a:t>at least 10% of their regular budgeted assessments into the reserve account</a:t>
            </a:r>
            <a:r>
              <a:rPr lang="en-US" dirty="0"/>
              <a:t>.  Failure to do so could result in units not being sold because the community does not quality for FHA mortgages.  Many lenders are also looking at reserve contributions when considering whether to provide funding for conventional mortgages.</a:t>
            </a:r>
          </a:p>
        </p:txBody>
      </p:sp>
      <p:sp>
        <p:nvSpPr>
          <p:cNvPr id="5" name="Footer Placeholder 4">
            <a:extLst>
              <a:ext uri="{FF2B5EF4-FFF2-40B4-BE49-F238E27FC236}">
                <a16:creationId xmlns:a16="http://schemas.microsoft.com/office/drawing/2014/main" id="{FE8A1CAF-C36B-48CE-FCC4-E26640AD837A}"/>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1098194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0250C-FEF4-FBD9-2DAD-FABACDED59CD}"/>
              </a:ext>
            </a:extLst>
          </p:cNvPr>
          <p:cNvSpPr>
            <a:spLocks noGrp="1"/>
          </p:cNvSpPr>
          <p:nvPr>
            <p:ph type="ctrTitle"/>
          </p:nvPr>
        </p:nvSpPr>
        <p:spPr/>
        <p:txBody>
          <a:bodyPr/>
          <a:lstStyle/>
          <a:p>
            <a:r>
              <a:rPr lang="en-US" dirty="0"/>
              <a:t>Almost Everyone does it wrong</a:t>
            </a:r>
          </a:p>
        </p:txBody>
      </p:sp>
    </p:spTree>
    <p:extLst>
      <p:ext uri="{BB962C8B-B14F-4D97-AF65-F5344CB8AC3E}">
        <p14:creationId xmlns:p14="http://schemas.microsoft.com/office/powerpoint/2010/main" val="181957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56E332-FC02-A42F-76E2-1DF28FF7BFB5}"/>
              </a:ext>
            </a:extLst>
          </p:cNvPr>
          <p:cNvSpPr>
            <a:spLocks noGrp="1"/>
          </p:cNvSpPr>
          <p:nvPr>
            <p:ph type="title"/>
          </p:nvPr>
        </p:nvSpPr>
        <p:spPr>
          <a:xfrm>
            <a:off x="762001" y="896112"/>
            <a:ext cx="6589150" cy="1988706"/>
          </a:xfrm>
        </p:spPr>
        <p:txBody>
          <a:bodyPr anchor="t">
            <a:normAutofit/>
          </a:bodyPr>
          <a:lstStyle/>
          <a:p>
            <a:r>
              <a:rPr lang="en-US" dirty="0"/>
              <a:t>Most people do it this way</a:t>
            </a:r>
          </a:p>
        </p:txBody>
      </p:sp>
      <p:graphicFrame>
        <p:nvGraphicFramePr>
          <p:cNvPr id="7" name="Table Placeholder 4">
            <a:extLst>
              <a:ext uri="{FF2B5EF4-FFF2-40B4-BE49-F238E27FC236}">
                <a16:creationId xmlns:a16="http://schemas.microsoft.com/office/drawing/2014/main" id="{1B31DF13-DD84-CAED-D56E-757F55E1FD1D}"/>
              </a:ext>
            </a:extLst>
          </p:cNvPr>
          <p:cNvGraphicFramePr/>
          <p:nvPr>
            <p:extLst>
              <p:ext uri="{D42A27DB-BD31-4B8C-83A1-F6EECF244321}">
                <p14:modId xmlns:p14="http://schemas.microsoft.com/office/powerpoint/2010/main" val="362008338"/>
              </p:ext>
            </p:extLst>
          </p:nvPr>
        </p:nvGraphicFramePr>
        <p:xfrm>
          <a:off x="762001" y="3058886"/>
          <a:ext cx="6597372" cy="3296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5">
            <a:extLst>
              <a:ext uri="{FF2B5EF4-FFF2-40B4-BE49-F238E27FC236}">
                <a16:creationId xmlns:a16="http://schemas.microsoft.com/office/drawing/2014/main" id="{A35935B0-B625-139D-349D-5DDD20B4C3A2}"/>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2380025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4833694" y="660358"/>
            <a:ext cx="6594768" cy="5537284"/>
          </a:xfrm>
        </p:spPr>
        <p:txBody>
          <a:bodyPr>
            <a:normAutofit/>
          </a:bodyPr>
          <a:lstStyle/>
          <a:p>
            <a:r>
              <a:rPr lang="en-US" dirty="0"/>
              <a:t>DOCUMENTS YOU WILL NEED</a:t>
            </a:r>
          </a:p>
        </p:txBody>
      </p:sp>
      <p:pic>
        <p:nvPicPr>
          <p:cNvPr id="34" name="Picture Placeholder 33" descr="Aerial view of a neon highway intersection">
            <a:extLst>
              <a:ext uri="{FF2B5EF4-FFF2-40B4-BE49-F238E27FC236}">
                <a16:creationId xmlns:a16="http://schemas.microsoft.com/office/drawing/2014/main" id="{9289CE93-EC50-55DB-CFE0-1266AEC87B19}"/>
              </a:ext>
            </a:extLst>
          </p:cNvPr>
          <p:cNvPicPr>
            <a:picLocks noGrp="1" noChangeAspect="1"/>
          </p:cNvPicPr>
          <p:nvPr>
            <p:ph type="pic" sz="quarter" idx="13"/>
          </p:nvPr>
        </p:nvPicPr>
        <p:blipFill>
          <a:blip r:embed="rId3"/>
          <a:srcRect l="24936" r="24936"/>
          <a:stretch/>
        </p:blipFill>
        <p:spPr>
          <a:xfrm rot="10800000">
            <a:off x="1" y="761322"/>
            <a:ext cx="4076118" cy="6096678"/>
          </a:xfrm>
        </p:spPr>
      </p:pic>
      <p:sp>
        <p:nvSpPr>
          <p:cNvPr id="31" name="Oval 30">
            <a:extLst>
              <a:ext uri="{FF2B5EF4-FFF2-40B4-BE49-F238E27FC236}">
                <a16:creationId xmlns:a16="http://schemas.microsoft.com/office/drawing/2014/main" id="{F466A906-2869-BB36-138E-D45F62E92210}"/>
              </a:ext>
              <a:ext uri="{C183D7F6-B498-43B3-948B-1728B52AA6E4}">
                <adec:decorative xmlns:adec="http://schemas.microsoft.com/office/drawing/2017/decorative" val="1"/>
              </a:ext>
            </a:extLst>
          </p:cNvPr>
          <p:cNvSpPr/>
          <p:nvPr/>
        </p:nvSpPr>
        <p:spPr>
          <a:xfrm>
            <a:off x="3903349" y="4646277"/>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06186C3A-548E-AD87-3029-964123530768}"/>
              </a:ext>
              <a:ext uri="{C183D7F6-B498-43B3-948B-1728B52AA6E4}">
                <adec:decorative xmlns:adec="http://schemas.microsoft.com/office/drawing/2017/decorative" val="1"/>
              </a:ext>
            </a:extLst>
          </p:cNvPr>
          <p:cNvCxnSpPr>
            <a:cxnSpLocks/>
          </p:cNvCxnSpPr>
          <p:nvPr/>
        </p:nvCxnSpPr>
        <p:spPr>
          <a:xfrm>
            <a:off x="-97971" y="660400"/>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789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047A6-39DB-A2CE-8DED-3DA4BF68EA8B}"/>
              </a:ext>
            </a:extLst>
          </p:cNvPr>
          <p:cNvSpPr>
            <a:spLocks noGrp="1"/>
          </p:cNvSpPr>
          <p:nvPr>
            <p:ph type="title"/>
          </p:nvPr>
        </p:nvSpPr>
        <p:spPr>
          <a:xfrm>
            <a:off x="764155" y="896112"/>
            <a:ext cx="10665845" cy="1325563"/>
          </a:xfrm>
        </p:spPr>
        <p:txBody>
          <a:bodyPr anchor="t">
            <a:normAutofit/>
          </a:bodyPr>
          <a:lstStyle/>
          <a:p>
            <a:r>
              <a:rPr lang="en-US" dirty="0"/>
              <a:t>How it should be done</a:t>
            </a:r>
          </a:p>
        </p:txBody>
      </p:sp>
      <p:graphicFrame>
        <p:nvGraphicFramePr>
          <p:cNvPr id="6" name="Table Placeholder 2">
            <a:extLst>
              <a:ext uri="{FF2B5EF4-FFF2-40B4-BE49-F238E27FC236}">
                <a16:creationId xmlns:a16="http://schemas.microsoft.com/office/drawing/2014/main" id="{4CC85330-A88A-938B-5D20-EB1AF687C8FB}"/>
              </a:ext>
            </a:extLst>
          </p:cNvPr>
          <p:cNvGraphicFramePr/>
          <p:nvPr>
            <p:extLst>
              <p:ext uri="{D42A27DB-BD31-4B8C-83A1-F6EECF244321}">
                <p14:modId xmlns:p14="http://schemas.microsoft.com/office/powerpoint/2010/main" val="545424950"/>
              </p:ext>
            </p:extLst>
          </p:nvPr>
        </p:nvGraphicFramePr>
        <p:xfrm>
          <a:off x="762000" y="2417763"/>
          <a:ext cx="10665845" cy="36782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84839A0A-161D-B6CB-0AC6-45C02288AAA6}"/>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1870841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5BE32-FACB-5E85-D0D5-E8B4EE737998}"/>
              </a:ext>
            </a:extLst>
          </p:cNvPr>
          <p:cNvSpPr>
            <a:spLocks noGrp="1"/>
          </p:cNvSpPr>
          <p:nvPr>
            <p:ph type="title"/>
          </p:nvPr>
        </p:nvSpPr>
        <p:spPr/>
        <p:txBody>
          <a:bodyPr>
            <a:normAutofit/>
          </a:bodyPr>
          <a:lstStyle/>
          <a:p>
            <a:r>
              <a:rPr lang="en-US" sz="3600" dirty="0"/>
              <a:t>WHEN Assessments stay the same but expenses continue to increase</a:t>
            </a:r>
          </a:p>
        </p:txBody>
      </p:sp>
      <p:sp>
        <p:nvSpPr>
          <p:cNvPr id="3" name="Table Placeholder 2">
            <a:extLst>
              <a:ext uri="{FF2B5EF4-FFF2-40B4-BE49-F238E27FC236}">
                <a16:creationId xmlns:a16="http://schemas.microsoft.com/office/drawing/2014/main" id="{932AF008-EAEC-A342-2635-3D05E96C0440}"/>
              </a:ext>
            </a:extLst>
          </p:cNvPr>
          <p:cNvSpPr>
            <a:spLocks noGrp="1"/>
          </p:cNvSpPr>
          <p:nvPr>
            <p:ph sz="half" idx="14"/>
          </p:nvPr>
        </p:nvSpPr>
        <p:spPr>
          <a:xfrm>
            <a:off x="771734" y="2590800"/>
            <a:ext cx="4515035" cy="3765550"/>
          </a:xfrm>
        </p:spPr>
        <p:txBody>
          <a:bodyPr>
            <a:normAutofit lnSpcReduction="10000"/>
          </a:bodyPr>
          <a:lstStyle/>
          <a:p>
            <a:pPr marL="457200" indent="-457200">
              <a:lnSpc>
                <a:spcPct val="100000"/>
              </a:lnSpc>
              <a:buFont typeface="Arial" panose="020B0604020202020204" pitchFamily="34" charset="0"/>
              <a:buChar char="•"/>
            </a:pPr>
            <a:r>
              <a:rPr lang="en-US" sz="2800" dirty="0"/>
              <a:t>Cut services</a:t>
            </a:r>
          </a:p>
          <a:p>
            <a:pPr marL="457200" indent="-457200">
              <a:lnSpc>
                <a:spcPct val="100000"/>
              </a:lnSpc>
              <a:buFont typeface="Arial" panose="020B0604020202020204" pitchFamily="34" charset="0"/>
              <a:buChar char="•"/>
            </a:pPr>
            <a:r>
              <a:rPr lang="en-US" sz="2800" dirty="0"/>
              <a:t>Renegotiate contracts</a:t>
            </a:r>
          </a:p>
          <a:p>
            <a:pPr marL="457200" indent="-457200">
              <a:lnSpc>
                <a:spcPct val="100000"/>
              </a:lnSpc>
              <a:buFont typeface="Arial" panose="020B0604020202020204" pitchFamily="34" charset="0"/>
              <a:buChar char="•"/>
            </a:pPr>
            <a:r>
              <a:rPr lang="en-US" sz="2800" dirty="0"/>
              <a:t>Vendor shop</a:t>
            </a:r>
          </a:p>
          <a:p>
            <a:pPr marL="457200" indent="-457200">
              <a:lnSpc>
                <a:spcPct val="100000"/>
              </a:lnSpc>
              <a:buFont typeface="Arial" panose="020B0604020202020204" pitchFamily="34" charset="0"/>
              <a:buChar char="•"/>
            </a:pPr>
            <a:r>
              <a:rPr lang="en-US" sz="2800" dirty="0"/>
              <a:t>Self manage</a:t>
            </a:r>
          </a:p>
          <a:p>
            <a:pPr marL="457200" indent="-457200">
              <a:lnSpc>
                <a:spcPct val="100000"/>
              </a:lnSpc>
              <a:buFont typeface="Arial" panose="020B0604020202020204" pitchFamily="34" charset="0"/>
              <a:buChar char="•"/>
            </a:pPr>
            <a:r>
              <a:rPr lang="en-US" sz="2800" dirty="0"/>
              <a:t>Stop reserving</a:t>
            </a:r>
          </a:p>
          <a:p>
            <a:pPr marL="457200" indent="-457200">
              <a:lnSpc>
                <a:spcPct val="100000"/>
              </a:lnSpc>
              <a:buFont typeface="Arial" panose="020B0604020202020204" pitchFamily="34" charset="0"/>
              <a:buChar char="•"/>
            </a:pPr>
            <a:r>
              <a:rPr lang="en-US" sz="2800" dirty="0"/>
              <a:t>Fill in the pool</a:t>
            </a:r>
          </a:p>
          <a:p>
            <a:pPr marL="457200" indent="-457200">
              <a:lnSpc>
                <a:spcPct val="100000"/>
              </a:lnSpc>
              <a:buFont typeface="Arial" panose="020B0604020202020204" pitchFamily="34" charset="0"/>
              <a:buChar char="•"/>
            </a:pPr>
            <a:r>
              <a:rPr lang="en-US" sz="2800" dirty="0"/>
              <a:t>Defer maintenance</a:t>
            </a:r>
          </a:p>
        </p:txBody>
      </p:sp>
      <p:pic>
        <p:nvPicPr>
          <p:cNvPr id="7" name="Content Placeholder 6" descr="Magnifying glass showing decling performance">
            <a:extLst>
              <a:ext uri="{FF2B5EF4-FFF2-40B4-BE49-F238E27FC236}">
                <a16:creationId xmlns:a16="http://schemas.microsoft.com/office/drawing/2014/main" id="{0D483205-71B2-9F73-D8DC-82566F00BC4C}"/>
              </a:ext>
            </a:extLst>
          </p:cNvPr>
          <p:cNvPicPr>
            <a:picLocks noGrp="1" noChangeAspect="1"/>
          </p:cNvPicPr>
          <p:nvPr>
            <p:ph sz="half" idx="15"/>
          </p:nvPr>
        </p:nvPicPr>
        <p:blipFill>
          <a:blip r:embed="rId2"/>
          <a:stretch>
            <a:fillRect/>
          </a:stretch>
        </p:blipFill>
        <p:spPr>
          <a:xfrm>
            <a:off x="5646738" y="2838817"/>
            <a:ext cx="4514850" cy="3009165"/>
          </a:xfrm>
        </p:spPr>
      </p:pic>
      <p:sp>
        <p:nvSpPr>
          <p:cNvPr id="8" name="Footer Placeholder 7">
            <a:extLst>
              <a:ext uri="{FF2B5EF4-FFF2-40B4-BE49-F238E27FC236}">
                <a16:creationId xmlns:a16="http://schemas.microsoft.com/office/drawing/2014/main" id="{9840D8A0-0BDC-0FF7-F25D-2ACB6E484532}"/>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2814197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56D7C-2430-1381-26C1-966B1D12114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201A5DE-C167-4769-C1E2-9E0A2AA31AA5}"/>
              </a:ext>
            </a:extLst>
          </p:cNvPr>
          <p:cNvSpPr>
            <a:spLocks noGrp="1"/>
          </p:cNvSpPr>
          <p:nvPr>
            <p:ph type="ctrTitle"/>
          </p:nvPr>
        </p:nvSpPr>
        <p:spPr/>
        <p:txBody>
          <a:bodyPr/>
          <a:lstStyle/>
          <a:p>
            <a:r>
              <a:rPr lang="en-US" dirty="0"/>
              <a:t>Different reporting types</a:t>
            </a:r>
          </a:p>
        </p:txBody>
      </p:sp>
    </p:spTree>
    <p:extLst>
      <p:ext uri="{BB962C8B-B14F-4D97-AF65-F5344CB8AC3E}">
        <p14:creationId xmlns:p14="http://schemas.microsoft.com/office/powerpoint/2010/main" val="464547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ED58E8-2ED8-0485-EC19-15980BE03F47}"/>
              </a:ext>
            </a:extLst>
          </p:cNvPr>
          <p:cNvSpPr>
            <a:spLocks noGrp="1"/>
          </p:cNvSpPr>
          <p:nvPr>
            <p:ph type="title"/>
          </p:nvPr>
        </p:nvSpPr>
        <p:spPr/>
        <p:txBody>
          <a:bodyPr/>
          <a:lstStyle/>
          <a:p>
            <a:r>
              <a:rPr lang="en-US" dirty="0"/>
              <a:t>accrual</a:t>
            </a:r>
          </a:p>
        </p:txBody>
      </p:sp>
      <p:sp>
        <p:nvSpPr>
          <p:cNvPr id="6" name="Table Placeholder 5">
            <a:extLst>
              <a:ext uri="{FF2B5EF4-FFF2-40B4-BE49-F238E27FC236}">
                <a16:creationId xmlns:a16="http://schemas.microsoft.com/office/drawing/2014/main" id="{B9C4CB44-0853-7F23-78F1-ABFAE9475BD3}"/>
              </a:ext>
            </a:extLst>
          </p:cNvPr>
          <p:cNvSpPr>
            <a:spLocks noGrp="1"/>
          </p:cNvSpPr>
          <p:nvPr>
            <p:ph type="tbl" sz="quarter" idx="13"/>
          </p:nvPr>
        </p:nvSpPr>
        <p:spPr/>
        <p:txBody>
          <a:bodyPr/>
          <a:lstStyle/>
          <a:p>
            <a:r>
              <a:rPr lang="en-US" dirty="0"/>
              <a:t>Assessments are counted as income as soon as they are billed, regardless of when the owner actually pays them.</a:t>
            </a:r>
          </a:p>
          <a:p>
            <a:r>
              <a:rPr lang="en-US" dirty="0"/>
              <a:t>Expenses are counted as an expense as soon as the bill is received, regardless of when the check is cut.</a:t>
            </a:r>
          </a:p>
          <a:p>
            <a:r>
              <a:rPr lang="en-US" dirty="0"/>
              <a:t>For expenses, accountants will typically insert a “place holder” number in the account until the actual bill arrives, so the board doesn’t presume there is more money available in the budget.</a:t>
            </a:r>
          </a:p>
        </p:txBody>
      </p:sp>
      <p:sp>
        <p:nvSpPr>
          <p:cNvPr id="4" name="Footer Placeholder 3">
            <a:extLst>
              <a:ext uri="{FF2B5EF4-FFF2-40B4-BE49-F238E27FC236}">
                <a16:creationId xmlns:a16="http://schemas.microsoft.com/office/drawing/2014/main" id="{EE494792-5A07-18C7-E431-4967B78DCCC6}"/>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213204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7DCFE-D8CF-D5EE-129B-EB7FD3B8390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E8AD64A-1567-EA83-1B97-85B745483055}"/>
              </a:ext>
            </a:extLst>
          </p:cNvPr>
          <p:cNvSpPr>
            <a:spLocks noGrp="1"/>
          </p:cNvSpPr>
          <p:nvPr>
            <p:ph type="title"/>
          </p:nvPr>
        </p:nvSpPr>
        <p:spPr/>
        <p:txBody>
          <a:bodyPr/>
          <a:lstStyle/>
          <a:p>
            <a:r>
              <a:rPr lang="en-US" dirty="0"/>
              <a:t>Modified accrual</a:t>
            </a:r>
          </a:p>
        </p:txBody>
      </p:sp>
      <p:sp>
        <p:nvSpPr>
          <p:cNvPr id="6" name="Table Placeholder 5">
            <a:extLst>
              <a:ext uri="{FF2B5EF4-FFF2-40B4-BE49-F238E27FC236}">
                <a16:creationId xmlns:a16="http://schemas.microsoft.com/office/drawing/2014/main" id="{CF420132-D1A4-4CEA-9DFE-25135289EAC3}"/>
              </a:ext>
            </a:extLst>
          </p:cNvPr>
          <p:cNvSpPr>
            <a:spLocks noGrp="1"/>
          </p:cNvSpPr>
          <p:nvPr>
            <p:ph type="tbl" sz="quarter" idx="13"/>
          </p:nvPr>
        </p:nvSpPr>
        <p:spPr/>
        <p:txBody>
          <a:bodyPr/>
          <a:lstStyle/>
          <a:p>
            <a:r>
              <a:rPr lang="en-US" dirty="0"/>
              <a:t>Assessments are counted as income as soon as they are billed, regardless of when the owner actually pays them.</a:t>
            </a:r>
          </a:p>
          <a:p>
            <a:r>
              <a:rPr lang="en-US" dirty="0"/>
              <a:t>Expenses are counted when the check is cut.</a:t>
            </a:r>
          </a:p>
          <a:p>
            <a:r>
              <a:rPr lang="en-US" dirty="0"/>
              <a:t>Accountants will not insert a “place holder” number in the expense account, so the board can see if the regular monthly bill was/was not paid during the month.</a:t>
            </a:r>
          </a:p>
        </p:txBody>
      </p:sp>
      <p:sp>
        <p:nvSpPr>
          <p:cNvPr id="4" name="Footer Placeholder 3">
            <a:extLst>
              <a:ext uri="{FF2B5EF4-FFF2-40B4-BE49-F238E27FC236}">
                <a16:creationId xmlns:a16="http://schemas.microsoft.com/office/drawing/2014/main" id="{B7EF3BAB-0073-8A36-B3E8-E6934841DCA3}"/>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3655198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5E38B-4CEE-9126-B591-ACFEE701AA8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FFDEB27-8B4A-C556-826C-EF4A17763788}"/>
              </a:ext>
            </a:extLst>
          </p:cNvPr>
          <p:cNvSpPr>
            <a:spLocks noGrp="1"/>
          </p:cNvSpPr>
          <p:nvPr>
            <p:ph type="title"/>
          </p:nvPr>
        </p:nvSpPr>
        <p:spPr/>
        <p:txBody>
          <a:bodyPr/>
          <a:lstStyle/>
          <a:p>
            <a:r>
              <a:rPr lang="en-US" dirty="0"/>
              <a:t>cash</a:t>
            </a:r>
          </a:p>
        </p:txBody>
      </p:sp>
      <p:sp>
        <p:nvSpPr>
          <p:cNvPr id="6" name="Table Placeholder 5">
            <a:extLst>
              <a:ext uri="{FF2B5EF4-FFF2-40B4-BE49-F238E27FC236}">
                <a16:creationId xmlns:a16="http://schemas.microsoft.com/office/drawing/2014/main" id="{55FDEACC-413A-9897-0561-B1AE1B99B7F8}"/>
              </a:ext>
            </a:extLst>
          </p:cNvPr>
          <p:cNvSpPr>
            <a:spLocks noGrp="1"/>
          </p:cNvSpPr>
          <p:nvPr>
            <p:ph type="tbl" sz="quarter" idx="13"/>
          </p:nvPr>
        </p:nvSpPr>
        <p:spPr/>
        <p:txBody>
          <a:bodyPr/>
          <a:lstStyle/>
          <a:p>
            <a:r>
              <a:rPr lang="en-US" dirty="0"/>
              <a:t>Assessments are counted when the owner actually pays them.</a:t>
            </a:r>
          </a:p>
          <a:p>
            <a:r>
              <a:rPr lang="en-US" dirty="0"/>
              <a:t>Expenses are counted when the check is cut.</a:t>
            </a:r>
          </a:p>
          <a:p>
            <a:r>
              <a:rPr lang="en-US" dirty="0"/>
              <a:t>Accountants will not insert a “place holder” number in the expense account, so the board can see if the regular monthly bill was/was not paid during the month.</a:t>
            </a:r>
          </a:p>
        </p:txBody>
      </p:sp>
      <p:sp>
        <p:nvSpPr>
          <p:cNvPr id="4" name="Footer Placeholder 3">
            <a:extLst>
              <a:ext uri="{FF2B5EF4-FFF2-40B4-BE49-F238E27FC236}">
                <a16:creationId xmlns:a16="http://schemas.microsoft.com/office/drawing/2014/main" id="{63AD3DF1-C06C-48B7-1430-61C9CC154EF6}"/>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1025656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8741276-55C7-F8EC-C2F7-CC200DC8EDE2}"/>
              </a:ext>
            </a:extLst>
          </p:cNvPr>
          <p:cNvSpPr>
            <a:spLocks noGrp="1"/>
          </p:cNvSpPr>
          <p:nvPr>
            <p:ph type="ftr" sz="quarter" idx="11"/>
          </p:nvPr>
        </p:nvSpPr>
        <p:spPr/>
        <p:txBody>
          <a:bodyPr/>
          <a:lstStyle/>
          <a:p>
            <a:r>
              <a:rPr lang="en-US"/>
              <a:t>Proprietary Work Product of                SBB Community Management, AAMC</a:t>
            </a:r>
            <a:endParaRPr lang="en-US" dirty="0"/>
          </a:p>
        </p:txBody>
      </p:sp>
      <p:graphicFrame>
        <p:nvGraphicFramePr>
          <p:cNvPr id="8" name="Object 7">
            <a:extLst>
              <a:ext uri="{FF2B5EF4-FFF2-40B4-BE49-F238E27FC236}">
                <a16:creationId xmlns:a16="http://schemas.microsoft.com/office/drawing/2014/main" id="{2E4500C4-D041-CF8B-22EE-18E068CE3C60}"/>
              </a:ext>
            </a:extLst>
          </p:cNvPr>
          <p:cNvGraphicFramePr>
            <a:graphicFrameLocks noChangeAspect="1"/>
          </p:cNvGraphicFramePr>
          <p:nvPr>
            <p:extLst>
              <p:ext uri="{D42A27DB-BD31-4B8C-83A1-F6EECF244321}">
                <p14:modId xmlns:p14="http://schemas.microsoft.com/office/powerpoint/2010/main" val="4188418126"/>
              </p:ext>
            </p:extLst>
          </p:nvPr>
        </p:nvGraphicFramePr>
        <p:xfrm>
          <a:off x="604157" y="1182690"/>
          <a:ext cx="10003661" cy="4977028"/>
        </p:xfrm>
        <a:graphic>
          <a:graphicData uri="http://schemas.openxmlformats.org/presentationml/2006/ole">
            <mc:AlternateContent xmlns:mc="http://schemas.openxmlformats.org/markup-compatibility/2006">
              <mc:Choice xmlns:v="urn:schemas-microsoft-com:vml" Requires="v">
                <p:oleObj name="Worksheet" r:id="rId2" imgW="5762847" imgH="2867104" progId="Excel.Sheet.12">
                  <p:embed/>
                </p:oleObj>
              </mc:Choice>
              <mc:Fallback>
                <p:oleObj name="Worksheet" r:id="rId2" imgW="5762847" imgH="2867104" progId="Excel.Sheet.12">
                  <p:embed/>
                  <p:pic>
                    <p:nvPicPr>
                      <p:cNvPr id="8" name="Object 7">
                        <a:extLst>
                          <a:ext uri="{FF2B5EF4-FFF2-40B4-BE49-F238E27FC236}">
                            <a16:creationId xmlns:a16="http://schemas.microsoft.com/office/drawing/2014/main" id="{2E4500C4-D041-CF8B-22EE-18E068CE3C60}"/>
                          </a:ext>
                        </a:extLst>
                      </p:cNvPr>
                      <p:cNvPicPr/>
                      <p:nvPr/>
                    </p:nvPicPr>
                    <p:blipFill>
                      <a:blip r:embed="rId3"/>
                      <a:stretch>
                        <a:fillRect/>
                      </a:stretch>
                    </p:blipFill>
                    <p:spPr>
                      <a:xfrm>
                        <a:off x="604157" y="1182690"/>
                        <a:ext cx="10003661" cy="4977028"/>
                      </a:xfrm>
                      <a:prstGeom prst="rect">
                        <a:avLst/>
                      </a:prstGeom>
                    </p:spPr>
                  </p:pic>
                </p:oleObj>
              </mc:Fallback>
            </mc:AlternateContent>
          </a:graphicData>
        </a:graphic>
      </p:graphicFrame>
    </p:spTree>
    <p:extLst>
      <p:ext uri="{BB962C8B-B14F-4D97-AF65-F5344CB8AC3E}">
        <p14:creationId xmlns:p14="http://schemas.microsoft.com/office/powerpoint/2010/main" val="801130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E2464-C1F4-12C8-8CA8-DABEE62AE5E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A046E13-3003-DF73-0B0B-DF315965A02E}"/>
              </a:ext>
            </a:extLst>
          </p:cNvPr>
          <p:cNvSpPr>
            <a:spLocks noGrp="1"/>
          </p:cNvSpPr>
          <p:nvPr>
            <p:ph type="ftr" sz="quarter" idx="11"/>
          </p:nvPr>
        </p:nvSpPr>
        <p:spPr/>
        <p:txBody>
          <a:bodyPr/>
          <a:lstStyle/>
          <a:p>
            <a:r>
              <a:rPr lang="en-US"/>
              <a:t>Proprietary Work Product of                SBB Community Management, AAMC</a:t>
            </a:r>
            <a:endParaRPr lang="en-US" dirty="0"/>
          </a:p>
        </p:txBody>
      </p:sp>
      <p:graphicFrame>
        <p:nvGraphicFramePr>
          <p:cNvPr id="2" name="Object 1">
            <a:extLst>
              <a:ext uri="{FF2B5EF4-FFF2-40B4-BE49-F238E27FC236}">
                <a16:creationId xmlns:a16="http://schemas.microsoft.com/office/drawing/2014/main" id="{EA9552F6-342E-599A-50EC-CF835718FE99}"/>
              </a:ext>
            </a:extLst>
          </p:cNvPr>
          <p:cNvGraphicFramePr>
            <a:graphicFrameLocks noChangeAspect="1"/>
          </p:cNvGraphicFramePr>
          <p:nvPr>
            <p:extLst>
              <p:ext uri="{D42A27DB-BD31-4B8C-83A1-F6EECF244321}">
                <p14:modId xmlns:p14="http://schemas.microsoft.com/office/powerpoint/2010/main" val="3074171618"/>
              </p:ext>
            </p:extLst>
          </p:nvPr>
        </p:nvGraphicFramePr>
        <p:xfrm>
          <a:off x="538163" y="652463"/>
          <a:ext cx="11483975" cy="5376862"/>
        </p:xfrm>
        <a:graphic>
          <a:graphicData uri="http://schemas.openxmlformats.org/presentationml/2006/ole">
            <mc:AlternateContent xmlns:mc="http://schemas.openxmlformats.org/markup-compatibility/2006">
              <mc:Choice xmlns:v="urn:schemas-microsoft-com:vml" Requires="v">
                <p:oleObj name="Worksheet" r:id="rId2" imgW="6124353" imgH="2867104" progId="Excel.Sheet.12">
                  <p:embed/>
                </p:oleObj>
              </mc:Choice>
              <mc:Fallback>
                <p:oleObj name="Worksheet" r:id="rId2" imgW="6124353" imgH="2867104" progId="Excel.Sheet.12">
                  <p:embed/>
                  <p:pic>
                    <p:nvPicPr>
                      <p:cNvPr id="2" name="Object 1">
                        <a:extLst>
                          <a:ext uri="{FF2B5EF4-FFF2-40B4-BE49-F238E27FC236}">
                            <a16:creationId xmlns:a16="http://schemas.microsoft.com/office/drawing/2014/main" id="{EA9552F6-342E-599A-50EC-CF835718FE99}"/>
                          </a:ext>
                        </a:extLst>
                      </p:cNvPr>
                      <p:cNvPicPr/>
                      <p:nvPr/>
                    </p:nvPicPr>
                    <p:blipFill>
                      <a:blip r:embed="rId3"/>
                      <a:stretch>
                        <a:fillRect/>
                      </a:stretch>
                    </p:blipFill>
                    <p:spPr>
                      <a:xfrm>
                        <a:off x="538163" y="652463"/>
                        <a:ext cx="11483975" cy="5376862"/>
                      </a:xfrm>
                      <a:prstGeom prst="rect">
                        <a:avLst/>
                      </a:prstGeom>
                    </p:spPr>
                  </p:pic>
                </p:oleObj>
              </mc:Fallback>
            </mc:AlternateContent>
          </a:graphicData>
        </a:graphic>
      </p:graphicFrame>
    </p:spTree>
    <p:extLst>
      <p:ext uri="{BB962C8B-B14F-4D97-AF65-F5344CB8AC3E}">
        <p14:creationId xmlns:p14="http://schemas.microsoft.com/office/powerpoint/2010/main" val="4032102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5CF21C-F02E-52D1-8B0A-971DFD71FE3D}"/>
              </a:ext>
            </a:extLst>
          </p:cNvPr>
          <p:cNvSpPr>
            <a:spLocks noGrp="1"/>
          </p:cNvSpPr>
          <p:nvPr>
            <p:ph type="ctrTitle"/>
          </p:nvPr>
        </p:nvSpPr>
        <p:spPr/>
        <p:txBody>
          <a:bodyPr/>
          <a:lstStyle/>
          <a:p>
            <a:r>
              <a:rPr lang="en-US" dirty="0"/>
              <a:t>Building the budget</a:t>
            </a:r>
          </a:p>
        </p:txBody>
      </p:sp>
    </p:spTree>
    <p:extLst>
      <p:ext uri="{BB962C8B-B14F-4D97-AF65-F5344CB8AC3E}">
        <p14:creationId xmlns:p14="http://schemas.microsoft.com/office/powerpoint/2010/main" val="3861917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247125-B39A-E6E9-4E3C-4278B7BEC149}"/>
              </a:ext>
            </a:extLst>
          </p:cNvPr>
          <p:cNvSpPr>
            <a:spLocks noGrp="1"/>
          </p:cNvSpPr>
          <p:nvPr>
            <p:ph type="title"/>
          </p:nvPr>
        </p:nvSpPr>
        <p:spPr/>
        <p:txBody>
          <a:bodyPr/>
          <a:lstStyle/>
          <a:p>
            <a:r>
              <a:rPr lang="en-US" dirty="0"/>
              <a:t>Budget worksheet</a:t>
            </a:r>
          </a:p>
        </p:txBody>
      </p:sp>
      <p:sp>
        <p:nvSpPr>
          <p:cNvPr id="6" name="Table Placeholder 5">
            <a:extLst>
              <a:ext uri="{FF2B5EF4-FFF2-40B4-BE49-F238E27FC236}">
                <a16:creationId xmlns:a16="http://schemas.microsoft.com/office/drawing/2014/main" id="{1CBDF40F-0789-9C12-75EB-CB785CFE8772}"/>
              </a:ext>
            </a:extLst>
          </p:cNvPr>
          <p:cNvSpPr>
            <a:spLocks noGrp="1"/>
          </p:cNvSpPr>
          <p:nvPr>
            <p:ph type="tbl" sz="quarter" idx="13"/>
          </p:nvPr>
        </p:nvSpPr>
        <p:spPr/>
        <p:txBody>
          <a:bodyPr>
            <a:normAutofit fontScale="92500" lnSpcReduction="20000"/>
          </a:bodyPr>
          <a:lstStyle/>
          <a:p>
            <a:r>
              <a:rPr lang="en-US" dirty="0"/>
              <a:t>Begin the budget process no later than August.</a:t>
            </a:r>
          </a:p>
          <a:p>
            <a:r>
              <a:rPr lang="en-US" dirty="0"/>
              <a:t>Create a draft of the budget showing all income and expenses.</a:t>
            </a:r>
          </a:p>
          <a:p>
            <a:r>
              <a:rPr lang="en-US" dirty="0"/>
              <a:t>Use budget notes to identify each line item/to show how each number was determined.</a:t>
            </a:r>
          </a:p>
          <a:p>
            <a:r>
              <a:rPr lang="en-US" dirty="0"/>
              <a:t>If a contract or insurance is renewing in the middle of the year, make sure to reflect any changes in the appropriate month.</a:t>
            </a:r>
          </a:p>
          <a:p>
            <a:r>
              <a:rPr lang="en-US" dirty="0"/>
              <a:t>Make an allowance for bad debt.</a:t>
            </a:r>
          </a:p>
          <a:p>
            <a:r>
              <a:rPr lang="en-US" dirty="0"/>
              <a:t>Are there any large projects coming up per the Reserve Study?</a:t>
            </a:r>
          </a:p>
        </p:txBody>
      </p:sp>
      <p:sp>
        <p:nvSpPr>
          <p:cNvPr id="7" name="Footer Placeholder 6">
            <a:extLst>
              <a:ext uri="{FF2B5EF4-FFF2-40B4-BE49-F238E27FC236}">
                <a16:creationId xmlns:a16="http://schemas.microsoft.com/office/drawing/2014/main" id="{B39FF2A2-8C88-3EF0-EC60-29C622341172}"/>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2056973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44200-598A-89FB-E26C-47B78B90C5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7CDF074-6AC1-E62D-5866-786AE51AAB5E}"/>
              </a:ext>
            </a:extLst>
          </p:cNvPr>
          <p:cNvSpPr>
            <a:spLocks noGrp="1"/>
          </p:cNvSpPr>
          <p:nvPr>
            <p:ph type="title"/>
          </p:nvPr>
        </p:nvSpPr>
        <p:spPr/>
        <p:txBody>
          <a:bodyPr/>
          <a:lstStyle/>
          <a:p>
            <a:r>
              <a:rPr lang="en-US" dirty="0"/>
              <a:t>Asset list</a:t>
            </a:r>
          </a:p>
        </p:txBody>
      </p:sp>
      <p:sp>
        <p:nvSpPr>
          <p:cNvPr id="5" name="Table Placeholder 4">
            <a:extLst>
              <a:ext uri="{FF2B5EF4-FFF2-40B4-BE49-F238E27FC236}">
                <a16:creationId xmlns:a16="http://schemas.microsoft.com/office/drawing/2014/main" id="{BA7ACC9F-4955-1FF6-F3CD-46EF6473AD7F}"/>
              </a:ext>
            </a:extLst>
          </p:cNvPr>
          <p:cNvSpPr>
            <a:spLocks noGrp="1"/>
          </p:cNvSpPr>
          <p:nvPr>
            <p:ph type="tbl" sz="quarter" idx="13"/>
          </p:nvPr>
        </p:nvSpPr>
        <p:spPr/>
        <p:txBody>
          <a:bodyPr>
            <a:normAutofit/>
          </a:bodyPr>
          <a:lstStyle/>
          <a:p>
            <a:r>
              <a:rPr lang="en-US" dirty="0"/>
              <a:t>What is the Association responsible to maintain?</a:t>
            </a:r>
          </a:p>
          <a:p>
            <a:r>
              <a:rPr lang="en-US" dirty="0"/>
              <a:t>What are the common areas?</a:t>
            </a:r>
          </a:p>
          <a:p>
            <a:r>
              <a:rPr lang="en-US" dirty="0"/>
              <a:t>What are the common elements?</a:t>
            </a:r>
          </a:p>
          <a:p>
            <a:r>
              <a:rPr lang="en-US" dirty="0"/>
              <a:t>Any changes to common areas/elements in the past year requiring updates to the maintenance schedule?</a:t>
            </a:r>
          </a:p>
        </p:txBody>
      </p:sp>
      <p:sp>
        <p:nvSpPr>
          <p:cNvPr id="2" name="Footer Placeholder 1">
            <a:extLst>
              <a:ext uri="{FF2B5EF4-FFF2-40B4-BE49-F238E27FC236}">
                <a16:creationId xmlns:a16="http://schemas.microsoft.com/office/drawing/2014/main" id="{5F4C65BC-B94F-73F3-47B3-A3556C1E9705}"/>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199461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4AB58-0AB8-3A48-D1B0-73F2E091069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EA1D77B-310F-00CF-A8C9-94E92FDAA649}"/>
              </a:ext>
            </a:extLst>
          </p:cNvPr>
          <p:cNvSpPr>
            <a:spLocks noGrp="1"/>
          </p:cNvSpPr>
          <p:nvPr>
            <p:ph type="title"/>
          </p:nvPr>
        </p:nvSpPr>
        <p:spPr/>
        <p:txBody>
          <a:bodyPr/>
          <a:lstStyle/>
          <a:p>
            <a:r>
              <a:rPr lang="en-US" dirty="0"/>
              <a:t>Budget worksheet</a:t>
            </a:r>
          </a:p>
        </p:txBody>
      </p:sp>
      <p:sp>
        <p:nvSpPr>
          <p:cNvPr id="6" name="Table Placeholder 5">
            <a:extLst>
              <a:ext uri="{FF2B5EF4-FFF2-40B4-BE49-F238E27FC236}">
                <a16:creationId xmlns:a16="http://schemas.microsoft.com/office/drawing/2014/main" id="{6B9803D2-57DA-9171-BA81-6386186F8D35}"/>
              </a:ext>
            </a:extLst>
          </p:cNvPr>
          <p:cNvSpPr>
            <a:spLocks noGrp="1"/>
          </p:cNvSpPr>
          <p:nvPr>
            <p:ph type="tbl" sz="quarter" idx="13"/>
          </p:nvPr>
        </p:nvSpPr>
        <p:spPr/>
        <p:txBody>
          <a:bodyPr>
            <a:normAutofit fontScale="92500"/>
          </a:bodyPr>
          <a:lstStyle/>
          <a:p>
            <a:r>
              <a:rPr lang="en-US" dirty="0"/>
              <a:t>Budget for the appropriate reserve contribution.</a:t>
            </a:r>
          </a:p>
          <a:p>
            <a:r>
              <a:rPr lang="en-US" dirty="0"/>
              <a:t> The budget should be balanced:  every penny should be allocated. </a:t>
            </a:r>
          </a:p>
          <a:p>
            <a:r>
              <a:rPr lang="en-US" dirty="0"/>
              <a:t>Build a small cushion into your budget so as not to get caught short on funds.</a:t>
            </a:r>
          </a:p>
          <a:p>
            <a:r>
              <a:rPr lang="en-US" dirty="0"/>
              <a:t>Try to be granular; the more detailed the budget, the closer expenses may </a:t>
            </a:r>
            <a:r>
              <a:rPr lang="en-US"/>
              <a:t>be monitored. </a:t>
            </a:r>
            <a:r>
              <a:rPr lang="en-US" dirty="0"/>
              <a:t>Big “catch all” categories are where oversight goes to die.</a:t>
            </a:r>
          </a:p>
          <a:p>
            <a:endParaRPr lang="en-US" dirty="0"/>
          </a:p>
        </p:txBody>
      </p:sp>
      <p:sp>
        <p:nvSpPr>
          <p:cNvPr id="2" name="Footer Placeholder 1">
            <a:extLst>
              <a:ext uri="{FF2B5EF4-FFF2-40B4-BE49-F238E27FC236}">
                <a16:creationId xmlns:a16="http://schemas.microsoft.com/office/drawing/2014/main" id="{91C254D5-F7FF-D602-8663-BBFA6BBE2DC9}"/>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3092531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510D-D9B5-958E-9093-84C7C48B3120}"/>
              </a:ext>
            </a:extLst>
          </p:cNvPr>
          <p:cNvSpPr>
            <a:spLocks noGrp="1"/>
          </p:cNvSpPr>
          <p:nvPr>
            <p:ph type="title"/>
          </p:nvPr>
        </p:nvSpPr>
        <p:spPr/>
        <p:txBody>
          <a:bodyPr/>
          <a:lstStyle/>
          <a:p>
            <a:r>
              <a:rPr lang="en-US" dirty="0"/>
              <a:t>Do an honest assessment</a:t>
            </a:r>
          </a:p>
        </p:txBody>
      </p:sp>
      <p:sp>
        <p:nvSpPr>
          <p:cNvPr id="3" name="Table Placeholder 2">
            <a:extLst>
              <a:ext uri="{FF2B5EF4-FFF2-40B4-BE49-F238E27FC236}">
                <a16:creationId xmlns:a16="http://schemas.microsoft.com/office/drawing/2014/main" id="{DE3B4FDC-E0F5-7FE7-4099-F3A705A3C6BA}"/>
              </a:ext>
            </a:extLst>
          </p:cNvPr>
          <p:cNvSpPr>
            <a:spLocks noGrp="1"/>
          </p:cNvSpPr>
          <p:nvPr>
            <p:ph type="tbl" sz="quarter" idx="13"/>
          </p:nvPr>
        </p:nvSpPr>
        <p:spPr/>
        <p:txBody>
          <a:bodyPr/>
          <a:lstStyle/>
          <a:p>
            <a:r>
              <a:rPr lang="en-US" dirty="0"/>
              <a:t>Once all expected income is calculated, all expenses are estimated, large projects accounted for, and a reserve allowance made, is there anything left over?</a:t>
            </a:r>
          </a:p>
          <a:p>
            <a:r>
              <a:rPr lang="en-US" dirty="0"/>
              <a:t>If yes, great!  Consider where to best apply those funds and balance your budget.</a:t>
            </a:r>
          </a:p>
          <a:p>
            <a:r>
              <a:rPr lang="en-US" dirty="0"/>
              <a:t>If not, it’s time to consider funding options. </a:t>
            </a:r>
          </a:p>
        </p:txBody>
      </p:sp>
      <p:sp>
        <p:nvSpPr>
          <p:cNvPr id="5" name="Footer Placeholder 4">
            <a:extLst>
              <a:ext uri="{FF2B5EF4-FFF2-40B4-BE49-F238E27FC236}">
                <a16:creationId xmlns:a16="http://schemas.microsoft.com/office/drawing/2014/main" id="{319A10D0-25BA-3191-3FDD-128F21C11199}"/>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1016201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D5C9-2629-3FA5-7109-C2CCBA4C5BA9}"/>
              </a:ext>
            </a:extLst>
          </p:cNvPr>
          <p:cNvSpPr>
            <a:spLocks noGrp="1"/>
          </p:cNvSpPr>
          <p:nvPr>
            <p:ph type="title"/>
          </p:nvPr>
        </p:nvSpPr>
        <p:spPr/>
        <p:txBody>
          <a:bodyPr/>
          <a:lstStyle/>
          <a:p>
            <a:r>
              <a:rPr lang="en-US" dirty="0"/>
              <a:t>This is going to hurt</a:t>
            </a:r>
          </a:p>
        </p:txBody>
      </p:sp>
      <p:sp>
        <p:nvSpPr>
          <p:cNvPr id="3" name="Table Placeholder 2">
            <a:extLst>
              <a:ext uri="{FF2B5EF4-FFF2-40B4-BE49-F238E27FC236}">
                <a16:creationId xmlns:a16="http://schemas.microsoft.com/office/drawing/2014/main" id="{B359FECA-2695-B3D2-AD0A-0303CB9FBB92}"/>
              </a:ext>
            </a:extLst>
          </p:cNvPr>
          <p:cNvSpPr>
            <a:spLocks noGrp="1"/>
          </p:cNvSpPr>
          <p:nvPr>
            <p:ph type="tbl" sz="quarter" idx="13"/>
          </p:nvPr>
        </p:nvSpPr>
        <p:spPr>
          <a:xfrm>
            <a:off x="762000" y="1898469"/>
            <a:ext cx="10665845" cy="4197529"/>
          </a:xfrm>
        </p:spPr>
        <p:txBody>
          <a:bodyPr/>
          <a:lstStyle/>
          <a:p>
            <a:pPr marL="0" indent="0">
              <a:buNone/>
            </a:pPr>
            <a:r>
              <a:rPr lang="en-US" dirty="0"/>
              <a:t>No one likes to raise assessments if they can avoid it.  Owners are unhappy, there is pushback, and sometimes the community’s vote is required to make it happen.  </a:t>
            </a:r>
          </a:p>
          <a:p>
            <a:pPr marL="0" indent="0">
              <a:buNone/>
            </a:pPr>
            <a:endParaRPr lang="en-US" dirty="0"/>
          </a:p>
          <a:p>
            <a:pPr marL="0" indent="0">
              <a:buNone/>
            </a:pPr>
            <a:r>
              <a:rPr lang="en-US" dirty="0"/>
              <a:t>Check your governing documents to see how much latitude the board has to change assessments.  If there is a cap, build in incremental increases every year to stay ahead of rising expenses.</a:t>
            </a:r>
          </a:p>
        </p:txBody>
      </p:sp>
      <p:sp>
        <p:nvSpPr>
          <p:cNvPr id="5" name="Footer Placeholder 4">
            <a:extLst>
              <a:ext uri="{FF2B5EF4-FFF2-40B4-BE49-F238E27FC236}">
                <a16:creationId xmlns:a16="http://schemas.microsoft.com/office/drawing/2014/main" id="{4EE84E29-C00F-F26E-6E5E-81637AC7125E}"/>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35096770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A338C-1ED4-BA26-F25A-FCD6119EE4E6}"/>
              </a:ext>
            </a:extLst>
          </p:cNvPr>
          <p:cNvSpPr>
            <a:spLocks noGrp="1"/>
          </p:cNvSpPr>
          <p:nvPr>
            <p:ph type="title"/>
          </p:nvPr>
        </p:nvSpPr>
        <p:spPr/>
        <p:txBody>
          <a:bodyPr/>
          <a:lstStyle/>
          <a:p>
            <a:r>
              <a:rPr lang="en-US" dirty="0"/>
              <a:t>Measure twice, cut once</a:t>
            </a:r>
          </a:p>
        </p:txBody>
      </p:sp>
      <p:sp>
        <p:nvSpPr>
          <p:cNvPr id="3" name="Table Placeholder 2">
            <a:extLst>
              <a:ext uri="{FF2B5EF4-FFF2-40B4-BE49-F238E27FC236}">
                <a16:creationId xmlns:a16="http://schemas.microsoft.com/office/drawing/2014/main" id="{A2787B5D-5002-03EF-F6AF-FC9AD32FFE3E}"/>
              </a:ext>
            </a:extLst>
          </p:cNvPr>
          <p:cNvSpPr>
            <a:spLocks noGrp="1"/>
          </p:cNvSpPr>
          <p:nvPr>
            <p:ph type="tbl" sz="quarter" idx="13"/>
          </p:nvPr>
        </p:nvSpPr>
        <p:spPr>
          <a:xfrm>
            <a:off x="762000" y="1741715"/>
            <a:ext cx="10665845" cy="4354284"/>
          </a:xfrm>
        </p:spPr>
        <p:txBody>
          <a:bodyPr/>
          <a:lstStyle/>
          <a:p>
            <a:r>
              <a:rPr lang="en-US" dirty="0"/>
              <a:t>The draft budget should be reviewed by the Board Treasurer, a Senior Manager/Director, and/or a Finance Committee before being submitted to the full board.</a:t>
            </a:r>
          </a:p>
          <a:p>
            <a:r>
              <a:rPr lang="en-US" dirty="0"/>
              <a:t>Sometimes, the entire board will want to conduct a budget meeting to go over everything in detail.</a:t>
            </a:r>
          </a:p>
          <a:p>
            <a:r>
              <a:rPr lang="en-US" dirty="0"/>
              <a:t>Once the budget is finalized, it is ready to be presented to the community and approved in an open meeting.</a:t>
            </a:r>
          </a:p>
        </p:txBody>
      </p:sp>
      <p:sp>
        <p:nvSpPr>
          <p:cNvPr id="5" name="Footer Placeholder 4">
            <a:extLst>
              <a:ext uri="{FF2B5EF4-FFF2-40B4-BE49-F238E27FC236}">
                <a16:creationId xmlns:a16="http://schemas.microsoft.com/office/drawing/2014/main" id="{31DCDAD1-8396-FDBF-CE57-B0B72EE7327F}"/>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3391688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FFE38-1133-0374-1EA4-4CDE17A5C3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CC149F-1725-270B-ECC0-E69DB11221E4}"/>
              </a:ext>
            </a:extLst>
          </p:cNvPr>
          <p:cNvSpPr>
            <a:spLocks noGrp="1"/>
          </p:cNvSpPr>
          <p:nvPr>
            <p:ph type="title"/>
          </p:nvPr>
        </p:nvSpPr>
        <p:spPr/>
        <p:txBody>
          <a:bodyPr/>
          <a:lstStyle/>
          <a:p>
            <a:r>
              <a:rPr lang="en-US" dirty="0"/>
              <a:t>Measure twice, cut once</a:t>
            </a:r>
          </a:p>
        </p:txBody>
      </p:sp>
      <p:sp>
        <p:nvSpPr>
          <p:cNvPr id="3" name="Table Placeholder 2">
            <a:extLst>
              <a:ext uri="{FF2B5EF4-FFF2-40B4-BE49-F238E27FC236}">
                <a16:creationId xmlns:a16="http://schemas.microsoft.com/office/drawing/2014/main" id="{E82DFFD7-9A5E-05DE-A6F5-4050D7B46FDC}"/>
              </a:ext>
            </a:extLst>
          </p:cNvPr>
          <p:cNvSpPr>
            <a:spLocks noGrp="1"/>
          </p:cNvSpPr>
          <p:nvPr>
            <p:ph type="tbl" sz="quarter" idx="13"/>
          </p:nvPr>
        </p:nvSpPr>
        <p:spPr/>
        <p:txBody>
          <a:bodyPr/>
          <a:lstStyle/>
          <a:p>
            <a:r>
              <a:rPr lang="en-US" dirty="0"/>
              <a:t>If community approval is needed for an assessment increase, that notice and meeting must be scheduled by September.</a:t>
            </a:r>
          </a:p>
          <a:p>
            <a:r>
              <a:rPr lang="en-US" dirty="0"/>
              <a:t>Finalize your budget by the first week of October.</a:t>
            </a:r>
          </a:p>
          <a:p>
            <a:r>
              <a:rPr lang="en-US" dirty="0"/>
              <a:t>If an assessment increase is needed, please allow ample time to notify owners.  Documents may require 30 or 60-day notice of any increases.</a:t>
            </a:r>
          </a:p>
          <a:p>
            <a:pPr marL="0" indent="0">
              <a:buNone/>
            </a:pPr>
            <a:endParaRPr lang="en-US" dirty="0"/>
          </a:p>
        </p:txBody>
      </p:sp>
      <p:sp>
        <p:nvSpPr>
          <p:cNvPr id="5" name="Footer Placeholder 4">
            <a:extLst>
              <a:ext uri="{FF2B5EF4-FFF2-40B4-BE49-F238E27FC236}">
                <a16:creationId xmlns:a16="http://schemas.microsoft.com/office/drawing/2014/main" id="{D80D687F-9C56-6B96-C2F6-7B8D55865D75}"/>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34181101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ctrTitle"/>
          </p:nvPr>
        </p:nvSpPr>
        <p:spPr>
          <a:xfrm>
            <a:off x="5900245" y="544285"/>
            <a:ext cx="5528217" cy="2685383"/>
          </a:xfrm>
        </p:spPr>
        <p:txBody>
          <a:bodyPr/>
          <a:lstStyle/>
          <a:p>
            <a:r>
              <a:rPr lang="en-US" dirty="0"/>
              <a:t>THANK YOU</a:t>
            </a:r>
          </a:p>
        </p:txBody>
      </p:sp>
      <p:sp>
        <p:nvSpPr>
          <p:cNvPr id="3" name="Content Placeholder 2">
            <a:extLst>
              <a:ext uri="{FF2B5EF4-FFF2-40B4-BE49-F238E27FC236}">
                <a16:creationId xmlns:a16="http://schemas.microsoft.com/office/drawing/2014/main" id="{24AFFC60-19C3-4901-93F7-7AAF4C09F8C6}"/>
              </a:ext>
            </a:extLst>
          </p:cNvPr>
          <p:cNvSpPr>
            <a:spLocks noGrp="1"/>
          </p:cNvSpPr>
          <p:nvPr>
            <p:ph type="subTitle" idx="1"/>
          </p:nvPr>
        </p:nvSpPr>
        <p:spPr>
          <a:xfrm>
            <a:off x="5896340" y="3423773"/>
            <a:ext cx="5528217" cy="2685383"/>
          </a:xfrm>
        </p:spPr>
        <p:txBody>
          <a:bodyPr bIns="0">
            <a:normAutofit/>
          </a:bodyPr>
          <a:lstStyle/>
          <a:p>
            <a:endParaRPr lang="en-US" dirty="0"/>
          </a:p>
          <a:p>
            <a:r>
              <a:rPr lang="en-US" dirty="0"/>
              <a:t>SBB Community Management, AAMC</a:t>
            </a:r>
          </a:p>
          <a:p>
            <a:r>
              <a:rPr lang="en-US" dirty="0"/>
              <a:t>972-960-2800</a:t>
            </a:r>
          </a:p>
          <a:p>
            <a:r>
              <a:rPr lang="en-US" dirty="0"/>
              <a:t>www.sbbmanagement.com</a:t>
            </a:r>
          </a:p>
          <a:p>
            <a:endParaRPr lang="en-US" dirty="0"/>
          </a:p>
        </p:txBody>
      </p:sp>
    </p:spTree>
    <p:extLst>
      <p:ext uri="{BB962C8B-B14F-4D97-AF65-F5344CB8AC3E}">
        <p14:creationId xmlns:p14="http://schemas.microsoft.com/office/powerpoint/2010/main" val="2436493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69A99-91DC-D2D0-6138-FA11239EE2E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D3BD85-E3BA-1D47-E064-F5E59301BD29}"/>
              </a:ext>
            </a:extLst>
          </p:cNvPr>
          <p:cNvSpPr>
            <a:spLocks noGrp="1"/>
          </p:cNvSpPr>
          <p:nvPr>
            <p:ph type="title"/>
          </p:nvPr>
        </p:nvSpPr>
        <p:spPr>
          <a:xfrm>
            <a:off x="764155" y="269966"/>
            <a:ext cx="10665845" cy="1698171"/>
          </a:xfrm>
        </p:spPr>
        <p:txBody>
          <a:bodyPr>
            <a:normAutofit fontScale="90000"/>
          </a:bodyPr>
          <a:lstStyle/>
          <a:p>
            <a:r>
              <a:rPr lang="en-US" dirty="0"/>
              <a:t>CONTRACT </a:t>
            </a:r>
            <a:r>
              <a:rPr lang="en-US" dirty="0" err="1"/>
              <a:t>ConsiderationS</a:t>
            </a:r>
            <a:br>
              <a:rPr lang="en-US" dirty="0"/>
            </a:br>
            <a:br>
              <a:rPr lang="en-US" dirty="0"/>
            </a:br>
            <a:r>
              <a:rPr lang="en-US" sz="3200" dirty="0" err="1"/>
              <a:t>LandscapE</a:t>
            </a:r>
            <a:r>
              <a:rPr lang="en-US" sz="3200" dirty="0"/>
              <a:t>/Management/Pools/Ponds</a:t>
            </a:r>
          </a:p>
        </p:txBody>
      </p:sp>
      <p:sp>
        <p:nvSpPr>
          <p:cNvPr id="5" name="Table Placeholder 4">
            <a:extLst>
              <a:ext uri="{FF2B5EF4-FFF2-40B4-BE49-F238E27FC236}">
                <a16:creationId xmlns:a16="http://schemas.microsoft.com/office/drawing/2014/main" id="{9611C31B-DF02-72F7-151B-02426669F52B}"/>
              </a:ext>
            </a:extLst>
          </p:cNvPr>
          <p:cNvSpPr>
            <a:spLocks noGrp="1"/>
          </p:cNvSpPr>
          <p:nvPr>
            <p:ph type="tbl" sz="quarter" idx="13"/>
          </p:nvPr>
        </p:nvSpPr>
        <p:spPr>
          <a:xfrm>
            <a:off x="762000" y="2081349"/>
            <a:ext cx="10665845" cy="4014649"/>
          </a:xfrm>
        </p:spPr>
        <p:txBody>
          <a:bodyPr>
            <a:normAutofit fontScale="85000" lnSpcReduction="20000"/>
          </a:bodyPr>
          <a:lstStyle/>
          <a:p>
            <a:r>
              <a:rPr lang="en-US" dirty="0"/>
              <a:t>What is the end-date of each contract?</a:t>
            </a:r>
          </a:p>
          <a:p>
            <a:r>
              <a:rPr lang="en-US" dirty="0"/>
              <a:t>Are there any pricing increases projected? </a:t>
            </a:r>
          </a:p>
          <a:p>
            <a:r>
              <a:rPr lang="en-US" dirty="0"/>
              <a:t>Have you changed/or want to change service levels?</a:t>
            </a:r>
          </a:p>
          <a:p>
            <a:pPr marL="0" indent="0">
              <a:buNone/>
            </a:pPr>
            <a:endParaRPr lang="en-US" dirty="0"/>
          </a:p>
          <a:p>
            <a:pPr marL="0" indent="0">
              <a:buNone/>
            </a:pPr>
            <a:r>
              <a:rPr lang="en-US" b="1" dirty="0">
                <a:solidFill>
                  <a:schemeClr val="accent1"/>
                </a:solidFill>
              </a:rPr>
              <a:t>Landscape:</a:t>
            </a:r>
          </a:p>
          <a:p>
            <a:r>
              <a:rPr lang="en-US" dirty="0"/>
              <a:t>Is there a fuel surcharge?</a:t>
            </a:r>
          </a:p>
          <a:p>
            <a:r>
              <a:rPr lang="en-US" dirty="0"/>
              <a:t>Did the board authorize additional planting or irrigation changes?</a:t>
            </a:r>
          </a:p>
          <a:p>
            <a:r>
              <a:rPr lang="en-US" dirty="0"/>
              <a:t>Do you need tree-trimming or lifting canopies?</a:t>
            </a:r>
          </a:p>
          <a:p>
            <a:r>
              <a:rPr lang="en-US" dirty="0"/>
              <a:t>Are you refreshing the mulch?</a:t>
            </a:r>
          </a:p>
        </p:txBody>
      </p:sp>
      <p:sp>
        <p:nvSpPr>
          <p:cNvPr id="2" name="Footer Placeholder 1">
            <a:extLst>
              <a:ext uri="{FF2B5EF4-FFF2-40B4-BE49-F238E27FC236}">
                <a16:creationId xmlns:a16="http://schemas.microsoft.com/office/drawing/2014/main" id="{D15BB3F8-709E-D08D-C3D5-C9A1FD278E7D}"/>
              </a:ext>
            </a:extLst>
          </p:cNvPr>
          <p:cNvSpPr>
            <a:spLocks noGrp="1"/>
          </p:cNvSpPr>
          <p:nvPr>
            <p:ph type="ftr" sz="quarter" idx="11"/>
          </p:nvPr>
        </p:nvSpPr>
        <p:spPr/>
        <p:txBody>
          <a:bodyPr/>
          <a:lstStyle/>
          <a:p>
            <a:r>
              <a:rPr lang="en-US" dirty="0"/>
              <a:t>Proprietary Work Product of                SBB Community Management, AAMC</a:t>
            </a:r>
          </a:p>
        </p:txBody>
      </p:sp>
    </p:spTree>
    <p:extLst>
      <p:ext uri="{BB962C8B-B14F-4D97-AF65-F5344CB8AC3E}">
        <p14:creationId xmlns:p14="http://schemas.microsoft.com/office/powerpoint/2010/main" val="440213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B2BE1-23B7-C395-F159-5EE49E3E61EB}"/>
              </a:ext>
            </a:extLst>
          </p:cNvPr>
          <p:cNvSpPr>
            <a:spLocks noGrp="1"/>
          </p:cNvSpPr>
          <p:nvPr>
            <p:ph type="title"/>
          </p:nvPr>
        </p:nvSpPr>
        <p:spPr>
          <a:xfrm>
            <a:off x="764155" y="896113"/>
            <a:ext cx="10665845" cy="643682"/>
          </a:xfrm>
        </p:spPr>
        <p:txBody>
          <a:bodyPr>
            <a:normAutofit/>
          </a:bodyPr>
          <a:lstStyle/>
          <a:p>
            <a:r>
              <a:rPr lang="en-US" sz="2400" dirty="0"/>
              <a:t>Pools/ponds:</a:t>
            </a:r>
          </a:p>
        </p:txBody>
      </p:sp>
      <p:sp>
        <p:nvSpPr>
          <p:cNvPr id="3" name="Table Placeholder 2">
            <a:extLst>
              <a:ext uri="{FF2B5EF4-FFF2-40B4-BE49-F238E27FC236}">
                <a16:creationId xmlns:a16="http://schemas.microsoft.com/office/drawing/2014/main" id="{37E338E3-52D0-F053-6948-0299B3247B15}"/>
              </a:ext>
            </a:extLst>
          </p:cNvPr>
          <p:cNvSpPr>
            <a:spLocks noGrp="1"/>
          </p:cNvSpPr>
          <p:nvPr>
            <p:ph type="tbl" sz="quarter" idx="13"/>
          </p:nvPr>
        </p:nvSpPr>
        <p:spPr>
          <a:xfrm>
            <a:off x="762000" y="1706879"/>
            <a:ext cx="10665845" cy="4255007"/>
          </a:xfrm>
        </p:spPr>
        <p:txBody>
          <a:bodyPr>
            <a:normAutofit/>
          </a:bodyPr>
          <a:lstStyle/>
          <a:p>
            <a:r>
              <a:rPr lang="en-US" sz="2400" dirty="0"/>
              <a:t>Are chemical prices going up?</a:t>
            </a:r>
          </a:p>
          <a:p>
            <a:r>
              <a:rPr lang="en-US" sz="2400" dirty="0"/>
              <a:t>Is portering included?</a:t>
            </a:r>
          </a:p>
          <a:p>
            <a:r>
              <a:rPr lang="en-US" sz="2400" dirty="0"/>
              <a:t>Are you adjusting your service levels?</a:t>
            </a:r>
          </a:p>
          <a:p>
            <a:pPr marL="0" indent="0">
              <a:buNone/>
            </a:pPr>
            <a:endParaRPr lang="en-US" sz="2400" dirty="0"/>
          </a:p>
          <a:p>
            <a:r>
              <a:rPr lang="en-US" sz="2400" dirty="0"/>
              <a:t>Pool: Did the pool season or hours of operation change? Do pool monitors need to be added or adjusted? </a:t>
            </a:r>
          </a:p>
          <a:p>
            <a:pPr marL="0" indent="0">
              <a:buNone/>
            </a:pPr>
            <a:endParaRPr lang="en-US" sz="2400" dirty="0"/>
          </a:p>
          <a:p>
            <a:r>
              <a:rPr lang="en-US" sz="2400" dirty="0"/>
              <a:t>Pond: Does it need dredging?</a:t>
            </a:r>
          </a:p>
          <a:p>
            <a:endParaRPr lang="en-US" sz="2400" dirty="0"/>
          </a:p>
        </p:txBody>
      </p:sp>
      <p:sp>
        <p:nvSpPr>
          <p:cNvPr id="5" name="Footer Placeholder 4">
            <a:extLst>
              <a:ext uri="{FF2B5EF4-FFF2-40B4-BE49-F238E27FC236}">
                <a16:creationId xmlns:a16="http://schemas.microsoft.com/office/drawing/2014/main" id="{8A181B86-F1B2-0020-4715-23566A9B9CF1}"/>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1874981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8979DD-980F-6AA7-3D4E-8BF55F90E81B}"/>
              </a:ext>
            </a:extLst>
          </p:cNvPr>
          <p:cNvSpPr>
            <a:spLocks noGrp="1"/>
          </p:cNvSpPr>
          <p:nvPr>
            <p:ph type="title"/>
          </p:nvPr>
        </p:nvSpPr>
        <p:spPr/>
        <p:txBody>
          <a:bodyPr/>
          <a:lstStyle/>
          <a:p>
            <a:r>
              <a:rPr lang="en-US" dirty="0"/>
              <a:t>Financial reports</a:t>
            </a:r>
          </a:p>
        </p:txBody>
      </p:sp>
      <p:sp>
        <p:nvSpPr>
          <p:cNvPr id="5" name="Table Placeholder 4">
            <a:extLst>
              <a:ext uri="{FF2B5EF4-FFF2-40B4-BE49-F238E27FC236}">
                <a16:creationId xmlns:a16="http://schemas.microsoft.com/office/drawing/2014/main" id="{F76950E9-74FA-6701-DA97-3F0C8FA4DF45}"/>
              </a:ext>
            </a:extLst>
          </p:cNvPr>
          <p:cNvSpPr>
            <a:spLocks noGrp="1"/>
          </p:cNvSpPr>
          <p:nvPr>
            <p:ph type="tbl" sz="quarter" idx="13"/>
          </p:nvPr>
        </p:nvSpPr>
        <p:spPr>
          <a:xfrm>
            <a:off x="762000" y="1898469"/>
            <a:ext cx="10665845" cy="4197529"/>
          </a:xfrm>
        </p:spPr>
        <p:txBody>
          <a:bodyPr>
            <a:normAutofit fontScale="92500" lnSpcReduction="10000"/>
          </a:bodyPr>
          <a:lstStyle/>
          <a:p>
            <a:pPr marL="0" indent="0">
              <a:buNone/>
            </a:pPr>
            <a:r>
              <a:rPr lang="en-US" dirty="0"/>
              <a:t>Review year-end Income and Expense (</a:t>
            </a:r>
            <a:r>
              <a:rPr lang="en-US" i="1" dirty="0"/>
              <a:t>also referred to as Revenue and Expense</a:t>
            </a:r>
            <a:r>
              <a:rPr lang="en-US" dirty="0"/>
              <a:t>) reports and Balance Sheets on hand.  Focus specifically on the year-to-date numbers to see how the community performed overall compared to the budget.</a:t>
            </a:r>
          </a:p>
          <a:p>
            <a:pPr marL="0" indent="0">
              <a:buNone/>
            </a:pPr>
            <a:endParaRPr lang="en-US" dirty="0"/>
          </a:p>
          <a:p>
            <a:pPr marL="0" indent="0">
              <a:buNone/>
            </a:pPr>
            <a:r>
              <a:rPr lang="en-US" dirty="0"/>
              <a:t>Looking at a minimum of 2 years of historical numbers will help to establish a base-line for next year’s budget.</a:t>
            </a:r>
          </a:p>
          <a:p>
            <a:pPr marL="0" indent="0">
              <a:buNone/>
            </a:pPr>
            <a:endParaRPr lang="en-US" dirty="0"/>
          </a:p>
          <a:p>
            <a:pPr marL="0" indent="0">
              <a:buNone/>
            </a:pPr>
            <a:r>
              <a:rPr lang="en-US" dirty="0"/>
              <a:t>If you have 3 years or more of data to consider, even better.</a:t>
            </a:r>
          </a:p>
        </p:txBody>
      </p:sp>
      <p:sp>
        <p:nvSpPr>
          <p:cNvPr id="6" name="Footer Placeholder 5">
            <a:extLst>
              <a:ext uri="{FF2B5EF4-FFF2-40B4-BE49-F238E27FC236}">
                <a16:creationId xmlns:a16="http://schemas.microsoft.com/office/drawing/2014/main" id="{4AB51758-C271-B57A-AC8E-3E67ADC89888}"/>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4120470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F05F5-6658-4B7D-8D85-7A2B264407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83F148-8FE9-01F5-3BA1-795599FAD50C}"/>
              </a:ext>
            </a:extLst>
          </p:cNvPr>
          <p:cNvSpPr>
            <a:spLocks noGrp="1"/>
          </p:cNvSpPr>
          <p:nvPr>
            <p:ph type="title"/>
          </p:nvPr>
        </p:nvSpPr>
        <p:spPr/>
        <p:txBody>
          <a:bodyPr/>
          <a:lstStyle/>
          <a:p>
            <a:r>
              <a:rPr lang="en-US" dirty="0"/>
              <a:t>Financial reports</a:t>
            </a:r>
          </a:p>
        </p:txBody>
      </p:sp>
      <p:sp>
        <p:nvSpPr>
          <p:cNvPr id="5" name="Table Placeholder 4">
            <a:extLst>
              <a:ext uri="{FF2B5EF4-FFF2-40B4-BE49-F238E27FC236}">
                <a16:creationId xmlns:a16="http://schemas.microsoft.com/office/drawing/2014/main" id="{CBEE0D87-0FB7-EDAE-A2A6-C67C0D9C8947}"/>
              </a:ext>
            </a:extLst>
          </p:cNvPr>
          <p:cNvSpPr>
            <a:spLocks noGrp="1"/>
          </p:cNvSpPr>
          <p:nvPr>
            <p:ph type="tbl" sz="quarter" idx="13"/>
          </p:nvPr>
        </p:nvSpPr>
        <p:spPr/>
        <p:txBody>
          <a:bodyPr>
            <a:normAutofit/>
          </a:bodyPr>
          <a:lstStyle/>
          <a:p>
            <a:pPr marL="0" indent="0">
              <a:buNone/>
            </a:pPr>
            <a:r>
              <a:rPr lang="en-US" dirty="0"/>
              <a:t>Several years worth of financial reports will help to identify trends or highlight aberrations.  For example, in 2021 many communities experienced substantial unbudgeted expenses related to the winter freeze.  Looking at just that year while preparing for 2022 or 2023 would have skewed the numbers.</a:t>
            </a:r>
          </a:p>
        </p:txBody>
      </p:sp>
      <p:sp>
        <p:nvSpPr>
          <p:cNvPr id="2" name="Footer Placeholder 1">
            <a:extLst>
              <a:ext uri="{FF2B5EF4-FFF2-40B4-BE49-F238E27FC236}">
                <a16:creationId xmlns:a16="http://schemas.microsoft.com/office/drawing/2014/main" id="{3E34EBA2-3A44-B3BF-FFFA-FAB17876EDB8}"/>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3887201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6161-0C89-3C9A-231F-EC2EFEF7B7FA}"/>
              </a:ext>
            </a:extLst>
          </p:cNvPr>
          <p:cNvSpPr>
            <a:spLocks noGrp="1"/>
          </p:cNvSpPr>
          <p:nvPr>
            <p:ph type="title"/>
          </p:nvPr>
        </p:nvSpPr>
        <p:spPr/>
        <p:txBody>
          <a:bodyPr/>
          <a:lstStyle/>
          <a:p>
            <a:r>
              <a:rPr lang="en-US" dirty="0"/>
              <a:t>Governing documents</a:t>
            </a:r>
          </a:p>
        </p:txBody>
      </p:sp>
      <p:sp>
        <p:nvSpPr>
          <p:cNvPr id="3" name="Table Placeholder 2">
            <a:extLst>
              <a:ext uri="{FF2B5EF4-FFF2-40B4-BE49-F238E27FC236}">
                <a16:creationId xmlns:a16="http://schemas.microsoft.com/office/drawing/2014/main" id="{61B74F62-9DD1-A06D-1A3E-5E123247F8A9}"/>
              </a:ext>
            </a:extLst>
          </p:cNvPr>
          <p:cNvSpPr>
            <a:spLocks noGrp="1"/>
          </p:cNvSpPr>
          <p:nvPr>
            <p:ph type="tbl" sz="quarter" idx="13"/>
          </p:nvPr>
        </p:nvSpPr>
        <p:spPr/>
        <p:txBody>
          <a:bodyPr>
            <a:normAutofit/>
          </a:bodyPr>
          <a:lstStyle/>
          <a:p>
            <a:r>
              <a:rPr lang="en-US" dirty="0"/>
              <a:t>Are audits required? (Condominiums are required to have an audit under Chapter 82.)</a:t>
            </a:r>
          </a:p>
          <a:p>
            <a:r>
              <a:rPr lang="en-US" dirty="0"/>
              <a:t>Are there any new policies that could result in a viable revenue stream?</a:t>
            </a:r>
          </a:p>
          <a:p>
            <a:r>
              <a:rPr lang="en-US" dirty="0"/>
              <a:t>May the board adjust assessments, or does it require a community vote?</a:t>
            </a:r>
          </a:p>
          <a:p>
            <a:endParaRPr lang="en-US" dirty="0"/>
          </a:p>
          <a:p>
            <a:pPr marL="0" indent="0">
              <a:buNone/>
            </a:pPr>
            <a:endParaRPr lang="en-US" dirty="0"/>
          </a:p>
          <a:p>
            <a:endParaRPr lang="en-US" dirty="0"/>
          </a:p>
          <a:p>
            <a:endParaRPr lang="en-US" dirty="0"/>
          </a:p>
        </p:txBody>
      </p:sp>
      <p:sp>
        <p:nvSpPr>
          <p:cNvPr id="5" name="Footer Placeholder 4">
            <a:extLst>
              <a:ext uri="{FF2B5EF4-FFF2-40B4-BE49-F238E27FC236}">
                <a16:creationId xmlns:a16="http://schemas.microsoft.com/office/drawing/2014/main" id="{F9B44A6B-1AFB-FB94-131B-3B029F410094}"/>
              </a:ext>
            </a:extLst>
          </p:cNvPr>
          <p:cNvSpPr>
            <a:spLocks noGrp="1"/>
          </p:cNvSpPr>
          <p:nvPr>
            <p:ph type="ftr" sz="quarter" idx="11"/>
          </p:nvPr>
        </p:nvSpPr>
        <p:spPr/>
        <p:txBody>
          <a:bodyPr/>
          <a:lstStyle/>
          <a:p>
            <a:r>
              <a:rPr lang="en-US"/>
              <a:t>Proprietary Work Product of                SBB Community Management, AAMC</a:t>
            </a:r>
            <a:endParaRPr lang="en-US" dirty="0"/>
          </a:p>
        </p:txBody>
      </p:sp>
    </p:spTree>
    <p:extLst>
      <p:ext uri="{BB962C8B-B14F-4D97-AF65-F5344CB8AC3E}">
        <p14:creationId xmlns:p14="http://schemas.microsoft.com/office/powerpoint/2010/main" val="776872166"/>
      </p:ext>
    </p:extLst>
  </p:cSld>
  <p:clrMapOvr>
    <a:masterClrMapping/>
  </p:clrMapOvr>
</p:sld>
</file>

<file path=ppt/theme/theme1.xml><?xml version="1.0" encoding="utf-8"?>
<a:theme xmlns:a="http://schemas.openxmlformats.org/drawingml/2006/main" name="Custom">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968143_Win32_SL_V3" id="{4DA6DF5E-F5DF-461D-8863-50E9C5721FD0}" vid="{BC6DDDB8-E14A-47D1-98C5-2C109624F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8451406B-581B-4C29-A833-E33D8A6AB075}">
  <ds:schemaRefs>
    <ds:schemaRef ds:uri="http://schemas.microsoft.com/sharepoint/v3/contenttype/forms"/>
  </ds:schemaRefs>
</ds:datastoreItem>
</file>

<file path=customXml/itemProps2.xml><?xml version="1.0" encoding="utf-8"?>
<ds:datastoreItem xmlns:ds="http://schemas.openxmlformats.org/officeDocument/2006/customXml" ds:itemID="{18903D25-5BE2-4D9E-B7D8-BE1DCAE2D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65614A-92F9-4391-AC3D-F3F5B0704F99}">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{2691C068-C009-42FB-8D08-425822A2D64B}tf33968143_win32</Template>
  <TotalTime>1861</TotalTime>
  <Words>2109</Words>
  <Application>Microsoft Macintosh PowerPoint</Application>
  <PresentationFormat>Widescreen</PresentationFormat>
  <Paragraphs>296</Paragraphs>
  <Slides>45</Slides>
  <Notes>7</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0" baseType="lpstr">
      <vt:lpstr>Arial</vt:lpstr>
      <vt:lpstr>Avenir Next LT Pro</vt:lpstr>
      <vt:lpstr>Calibri</vt:lpstr>
      <vt:lpstr>Custom</vt:lpstr>
      <vt:lpstr>Worksheet</vt:lpstr>
      <vt:lpstr>BUDGETs: BEST PRACTICES</vt:lpstr>
      <vt:lpstr>Agenda  </vt:lpstr>
      <vt:lpstr>DOCUMENTS YOU WILL NEED</vt:lpstr>
      <vt:lpstr>Asset list</vt:lpstr>
      <vt:lpstr>CONTRACT ConsiderationS  LandscapE/Management/Pools/Ponds</vt:lpstr>
      <vt:lpstr>Pools/ponds:</vt:lpstr>
      <vt:lpstr>Financial reports</vt:lpstr>
      <vt:lpstr>Financial reports</vt:lpstr>
      <vt:lpstr>Governing documents</vt:lpstr>
      <vt:lpstr>Insurance Certificates</vt:lpstr>
      <vt:lpstr>Maintenance responsibility chart</vt:lpstr>
      <vt:lpstr>PERSONNEL – EMPLOYEE LIST AND PAYROLL REPORT</vt:lpstr>
      <vt:lpstr>Reserve study</vt:lpstr>
      <vt:lpstr>Utilities – electric, Water &amp; Gas</vt:lpstr>
      <vt:lpstr>Expenses to consider</vt:lpstr>
      <vt:lpstr>ADMINISTRATIVE</vt:lpstr>
      <vt:lpstr>CONTRACTS</vt:lpstr>
      <vt:lpstr>MAINTENANCE</vt:lpstr>
      <vt:lpstr>INSURANCE</vt:lpstr>
      <vt:lpstr>personnel</vt:lpstr>
      <vt:lpstr>UTILITIES</vt:lpstr>
      <vt:lpstr>income</vt:lpstr>
      <vt:lpstr>To budget or not to budget</vt:lpstr>
      <vt:lpstr>reserves</vt:lpstr>
      <vt:lpstr>YOUR RESERVE ACCOUNT IS NOT AS LARGE AS YOU THINK</vt:lpstr>
      <vt:lpstr>we have $100,000 in reserves…oh, wait a minute…</vt:lpstr>
      <vt:lpstr>FHA REQUIREMENTS for condominiums</vt:lpstr>
      <vt:lpstr>Almost Everyone does it wrong</vt:lpstr>
      <vt:lpstr>Most people do it this way</vt:lpstr>
      <vt:lpstr>How it should be done</vt:lpstr>
      <vt:lpstr>WHEN Assessments stay the same but expenses continue to increase</vt:lpstr>
      <vt:lpstr>Different reporting types</vt:lpstr>
      <vt:lpstr>accrual</vt:lpstr>
      <vt:lpstr>Modified accrual</vt:lpstr>
      <vt:lpstr>cash</vt:lpstr>
      <vt:lpstr>PowerPoint Presentation</vt:lpstr>
      <vt:lpstr>PowerPoint Presentation</vt:lpstr>
      <vt:lpstr>Building the budget</vt:lpstr>
      <vt:lpstr>Budget worksheet</vt:lpstr>
      <vt:lpstr>Budget worksheet</vt:lpstr>
      <vt:lpstr>Do an honest assessment</vt:lpstr>
      <vt:lpstr>This is going to hurt</vt:lpstr>
      <vt:lpstr>Measure twice, cut once</vt:lpstr>
      <vt:lpstr>Measure twice, cut once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Linda Razzano</dc:creator>
  <cp:lastModifiedBy>Judge Bugbee</cp:lastModifiedBy>
  <cp:revision>4</cp:revision>
  <dcterms:created xsi:type="dcterms:W3CDTF">2025-04-14T21:13:25Z</dcterms:created>
  <dcterms:modified xsi:type="dcterms:W3CDTF">2025-07-15T14:24:53Z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