
<file path=[Content_Types].xml><?xml version="1.0" encoding="utf-8"?>
<Types xmlns="http://schemas.openxmlformats.org/package/2006/content-types">
  <Default Extension="emf" ContentType="image/x-emf"/>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2" r:id="rId3"/>
    <p:sldId id="280" r:id="rId4"/>
    <p:sldId id="281" r:id="rId5"/>
    <p:sldId id="279" r:id="rId6"/>
    <p:sldId id="283" r:id="rId7"/>
    <p:sldId id="284" r:id="rId8"/>
    <p:sldId id="285" r:id="rId9"/>
    <p:sldId id="287" r:id="rId10"/>
    <p:sldId id="288" r:id="rId11"/>
    <p:sldId id="289" r:id="rId12"/>
    <p:sldId id="290" r:id="rId13"/>
    <p:sldId id="286" r:id="rId14"/>
    <p:sldId id="291" r:id="rId15"/>
    <p:sldId id="293" r:id="rId16"/>
    <p:sldId id="294" r:id="rId17"/>
    <p:sldId id="292" r:id="rId18"/>
    <p:sldId id="295" r:id="rId19"/>
    <p:sldId id="297" r:id="rId20"/>
    <p:sldId id="33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5EA59F-E870-4BF6-B0D1-FA7A50EFCD06}" v="1" dt="2025-11-10T20:24:07.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4660"/>
  </p:normalViewPr>
  <p:slideViewPr>
    <p:cSldViewPr snapToGrid="0">
      <p:cViewPr>
        <p:scale>
          <a:sx n="49" d="100"/>
          <a:sy n="49" d="100"/>
        </p:scale>
        <p:origin x="420" y="5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Hazelwood" userId="d6a391d4-b62b-4177-a021-a134a200bef6" providerId="ADAL" clId="{AA6C13EF-06D1-4916-B1CA-AD6A5B89B501}"/>
    <pc:docChg chg="undo custSel addSld delSld modSld">
      <pc:chgData name="Wendy Hazelwood" userId="d6a391d4-b62b-4177-a021-a134a200bef6" providerId="ADAL" clId="{AA6C13EF-06D1-4916-B1CA-AD6A5B89B501}" dt="2025-11-10T20:27:59.581" v="79" actId="27636"/>
      <pc:docMkLst>
        <pc:docMk/>
      </pc:docMkLst>
      <pc:sldChg chg="modSp mod">
        <pc:chgData name="Wendy Hazelwood" userId="d6a391d4-b62b-4177-a021-a134a200bef6" providerId="ADAL" clId="{AA6C13EF-06D1-4916-B1CA-AD6A5B89B501}" dt="2025-11-10T20:24:36.052" v="15" actId="20577"/>
        <pc:sldMkLst>
          <pc:docMk/>
          <pc:sldMk cId="529799894" sldId="282"/>
        </pc:sldMkLst>
        <pc:spChg chg="mod">
          <ac:chgData name="Wendy Hazelwood" userId="d6a391d4-b62b-4177-a021-a134a200bef6" providerId="ADAL" clId="{AA6C13EF-06D1-4916-B1CA-AD6A5B89B501}" dt="2025-11-10T20:24:36.052" v="15" actId="20577"/>
          <ac:spMkLst>
            <pc:docMk/>
            <pc:sldMk cId="529799894" sldId="282"/>
            <ac:spMk id="2" creationId="{5101595D-BE42-1411-E585-B0F3B3FACEBA}"/>
          </ac:spMkLst>
        </pc:spChg>
      </pc:sldChg>
      <pc:sldChg chg="modSp mod">
        <pc:chgData name="Wendy Hazelwood" userId="d6a391d4-b62b-4177-a021-a134a200bef6" providerId="ADAL" clId="{AA6C13EF-06D1-4916-B1CA-AD6A5B89B501}" dt="2025-11-10T20:25:14.521" v="20" actId="20577"/>
        <pc:sldMkLst>
          <pc:docMk/>
          <pc:sldMk cId="3894542230" sldId="283"/>
        </pc:sldMkLst>
        <pc:spChg chg="mod">
          <ac:chgData name="Wendy Hazelwood" userId="d6a391d4-b62b-4177-a021-a134a200bef6" providerId="ADAL" clId="{AA6C13EF-06D1-4916-B1CA-AD6A5B89B501}" dt="2025-11-10T20:25:14.521" v="20" actId="20577"/>
          <ac:spMkLst>
            <pc:docMk/>
            <pc:sldMk cId="3894542230" sldId="283"/>
            <ac:spMk id="2" creationId="{D82EA7BB-B6C8-6239-DB72-2CEEEDB6F133}"/>
          </ac:spMkLst>
        </pc:spChg>
      </pc:sldChg>
      <pc:sldChg chg="modSp mod">
        <pc:chgData name="Wendy Hazelwood" userId="d6a391d4-b62b-4177-a021-a134a200bef6" providerId="ADAL" clId="{AA6C13EF-06D1-4916-B1CA-AD6A5B89B501}" dt="2025-11-10T20:25:50.394" v="25" actId="20577"/>
        <pc:sldMkLst>
          <pc:docMk/>
          <pc:sldMk cId="1223024427" sldId="285"/>
        </pc:sldMkLst>
        <pc:spChg chg="mod">
          <ac:chgData name="Wendy Hazelwood" userId="d6a391d4-b62b-4177-a021-a134a200bef6" providerId="ADAL" clId="{AA6C13EF-06D1-4916-B1CA-AD6A5B89B501}" dt="2025-11-10T20:25:33.368" v="21" actId="14100"/>
          <ac:spMkLst>
            <pc:docMk/>
            <pc:sldMk cId="1223024427" sldId="285"/>
            <ac:spMk id="2" creationId="{C49EB457-C5AA-6749-BA63-C81642C3A475}"/>
          </ac:spMkLst>
        </pc:spChg>
        <pc:spChg chg="mod">
          <ac:chgData name="Wendy Hazelwood" userId="d6a391d4-b62b-4177-a021-a134a200bef6" providerId="ADAL" clId="{AA6C13EF-06D1-4916-B1CA-AD6A5B89B501}" dt="2025-11-10T20:25:50.394" v="25" actId="20577"/>
          <ac:spMkLst>
            <pc:docMk/>
            <pc:sldMk cId="1223024427" sldId="285"/>
            <ac:spMk id="3" creationId="{6C5D06E1-7074-704B-A6AF-482968E404E3}"/>
          </ac:spMkLst>
        </pc:spChg>
        <pc:picChg chg="mod">
          <ac:chgData name="Wendy Hazelwood" userId="d6a391d4-b62b-4177-a021-a134a200bef6" providerId="ADAL" clId="{AA6C13EF-06D1-4916-B1CA-AD6A5B89B501}" dt="2025-11-10T20:25:35.993" v="22" actId="1076"/>
          <ac:picMkLst>
            <pc:docMk/>
            <pc:sldMk cId="1223024427" sldId="285"/>
            <ac:picMk id="5" creationId="{893C7326-1E03-2BAB-5932-1B8440668A52}"/>
          </ac:picMkLst>
        </pc:picChg>
      </pc:sldChg>
      <pc:sldChg chg="modSp mod">
        <pc:chgData name="Wendy Hazelwood" userId="d6a391d4-b62b-4177-a021-a134a200bef6" providerId="ADAL" clId="{AA6C13EF-06D1-4916-B1CA-AD6A5B89B501}" dt="2025-11-10T20:26:16.753" v="31" actId="20577"/>
        <pc:sldMkLst>
          <pc:docMk/>
          <pc:sldMk cId="2754283110" sldId="288"/>
        </pc:sldMkLst>
        <pc:spChg chg="mod">
          <ac:chgData name="Wendy Hazelwood" userId="d6a391d4-b62b-4177-a021-a134a200bef6" providerId="ADAL" clId="{AA6C13EF-06D1-4916-B1CA-AD6A5B89B501}" dt="2025-11-10T20:26:16.753" v="31" actId="20577"/>
          <ac:spMkLst>
            <pc:docMk/>
            <pc:sldMk cId="2754283110" sldId="288"/>
            <ac:spMk id="3" creationId="{0231E377-EC5B-5854-369E-ECF720FCFBA1}"/>
          </ac:spMkLst>
        </pc:spChg>
      </pc:sldChg>
      <pc:sldChg chg="modSp mod">
        <pc:chgData name="Wendy Hazelwood" userId="d6a391d4-b62b-4177-a021-a134a200bef6" providerId="ADAL" clId="{AA6C13EF-06D1-4916-B1CA-AD6A5B89B501}" dt="2025-11-10T20:26:36.362" v="55" actId="20577"/>
        <pc:sldMkLst>
          <pc:docMk/>
          <pc:sldMk cId="709909962" sldId="289"/>
        </pc:sldMkLst>
        <pc:spChg chg="mod">
          <ac:chgData name="Wendy Hazelwood" userId="d6a391d4-b62b-4177-a021-a134a200bef6" providerId="ADAL" clId="{AA6C13EF-06D1-4916-B1CA-AD6A5B89B501}" dt="2025-11-10T20:26:36.362" v="55" actId="20577"/>
          <ac:spMkLst>
            <pc:docMk/>
            <pc:sldMk cId="709909962" sldId="289"/>
            <ac:spMk id="2" creationId="{FFEE4F57-E942-EB71-B2EF-0F48233A3044}"/>
          </ac:spMkLst>
        </pc:spChg>
      </pc:sldChg>
      <pc:sldChg chg="modSp mod">
        <pc:chgData name="Wendy Hazelwood" userId="d6a391d4-b62b-4177-a021-a134a200bef6" providerId="ADAL" clId="{AA6C13EF-06D1-4916-B1CA-AD6A5B89B501}" dt="2025-11-10T20:27:00.936" v="77" actId="255"/>
        <pc:sldMkLst>
          <pc:docMk/>
          <pc:sldMk cId="729172135" sldId="290"/>
        </pc:sldMkLst>
        <pc:spChg chg="mod">
          <ac:chgData name="Wendy Hazelwood" userId="d6a391d4-b62b-4177-a021-a134a200bef6" providerId="ADAL" clId="{AA6C13EF-06D1-4916-B1CA-AD6A5B89B501}" dt="2025-11-10T20:27:00.936" v="77" actId="255"/>
          <ac:spMkLst>
            <pc:docMk/>
            <pc:sldMk cId="729172135" sldId="290"/>
            <ac:spMk id="3" creationId="{FE90CDC9-FC4A-EFBF-7FDC-4FD60C9AB325}"/>
          </ac:spMkLst>
        </pc:spChg>
      </pc:sldChg>
      <pc:sldChg chg="del">
        <pc:chgData name="Wendy Hazelwood" userId="d6a391d4-b62b-4177-a021-a134a200bef6" providerId="ADAL" clId="{AA6C13EF-06D1-4916-B1CA-AD6A5B89B501}" dt="2025-11-10T20:24:22.073" v="5" actId="47"/>
        <pc:sldMkLst>
          <pc:docMk/>
          <pc:sldMk cId="321354894" sldId="296"/>
        </pc:sldMkLst>
      </pc:sldChg>
      <pc:sldChg chg="modSp mod">
        <pc:chgData name="Wendy Hazelwood" userId="d6a391d4-b62b-4177-a021-a134a200bef6" providerId="ADAL" clId="{AA6C13EF-06D1-4916-B1CA-AD6A5B89B501}" dt="2025-11-10T20:27:59.581" v="79" actId="27636"/>
        <pc:sldMkLst>
          <pc:docMk/>
          <pc:sldMk cId="2753691576" sldId="297"/>
        </pc:sldMkLst>
        <pc:spChg chg="mod">
          <ac:chgData name="Wendy Hazelwood" userId="d6a391d4-b62b-4177-a021-a134a200bef6" providerId="ADAL" clId="{AA6C13EF-06D1-4916-B1CA-AD6A5B89B501}" dt="2025-11-10T20:27:59.581" v="79" actId="27636"/>
          <ac:spMkLst>
            <pc:docMk/>
            <pc:sldMk cId="2753691576" sldId="297"/>
            <ac:spMk id="3" creationId="{6C5D06E1-7074-704B-A6AF-482968E404E3}"/>
          </ac:spMkLst>
        </pc:spChg>
      </pc:sldChg>
      <pc:sldChg chg="del">
        <pc:chgData name="Wendy Hazelwood" userId="d6a391d4-b62b-4177-a021-a134a200bef6" providerId="ADAL" clId="{AA6C13EF-06D1-4916-B1CA-AD6A5B89B501}" dt="2025-11-10T20:24:20.715" v="4" actId="47"/>
        <pc:sldMkLst>
          <pc:docMk/>
          <pc:sldMk cId="3265652705" sldId="298"/>
        </pc:sldMkLst>
      </pc:sldChg>
      <pc:sldChg chg="addSp delSp modSp add mod setBg">
        <pc:chgData name="Wendy Hazelwood" userId="d6a391d4-b62b-4177-a021-a134a200bef6" providerId="ADAL" clId="{AA6C13EF-06D1-4916-B1CA-AD6A5B89B501}" dt="2025-11-10T20:24:12.866" v="3" actId="26606"/>
        <pc:sldMkLst>
          <pc:docMk/>
          <pc:sldMk cId="1708271294" sldId="331"/>
        </pc:sldMkLst>
        <pc:spChg chg="add del">
          <ac:chgData name="Wendy Hazelwood" userId="d6a391d4-b62b-4177-a021-a134a200bef6" providerId="ADAL" clId="{AA6C13EF-06D1-4916-B1CA-AD6A5B89B501}" dt="2025-11-10T20:24:12.862" v="2" actId="26606"/>
          <ac:spMkLst>
            <pc:docMk/>
            <pc:sldMk cId="1708271294" sldId="331"/>
            <ac:spMk id="6151" creationId="{42A4FC2C-047E-45A5-965D-8E1E3BF09BC6}"/>
          </ac:spMkLst>
        </pc:spChg>
        <pc:spChg chg="add">
          <ac:chgData name="Wendy Hazelwood" userId="d6a391d4-b62b-4177-a021-a134a200bef6" providerId="ADAL" clId="{AA6C13EF-06D1-4916-B1CA-AD6A5B89B501}" dt="2025-11-10T20:24:12.866" v="3" actId="26606"/>
          <ac:spMkLst>
            <pc:docMk/>
            <pc:sldMk cId="1708271294" sldId="331"/>
            <ac:spMk id="6153" creationId="{E2384209-CB15-4CDF-9D31-C44FD9A3F20D}"/>
          </ac:spMkLst>
        </pc:spChg>
        <pc:spChg chg="add">
          <ac:chgData name="Wendy Hazelwood" userId="d6a391d4-b62b-4177-a021-a134a200bef6" providerId="ADAL" clId="{AA6C13EF-06D1-4916-B1CA-AD6A5B89B501}" dt="2025-11-10T20:24:12.866" v="3" actId="26606"/>
          <ac:spMkLst>
            <pc:docMk/>
            <pc:sldMk cId="1708271294" sldId="331"/>
            <ac:spMk id="6154" creationId="{AB8C311F-7253-4AED-9701-7FC0708C41C7}"/>
          </ac:spMkLst>
        </pc:spChg>
        <pc:spChg chg="add">
          <ac:chgData name="Wendy Hazelwood" userId="d6a391d4-b62b-4177-a021-a134a200bef6" providerId="ADAL" clId="{AA6C13EF-06D1-4916-B1CA-AD6A5B89B501}" dt="2025-11-10T20:24:12.866" v="3" actId="26606"/>
          <ac:spMkLst>
            <pc:docMk/>
            <pc:sldMk cId="1708271294" sldId="331"/>
            <ac:spMk id="6155" creationId="{2633B3B5-CC90-43F0-8714-D31D1F3F0209}"/>
          </ac:spMkLst>
        </pc:spChg>
        <pc:spChg chg="add">
          <ac:chgData name="Wendy Hazelwood" userId="d6a391d4-b62b-4177-a021-a134a200bef6" providerId="ADAL" clId="{AA6C13EF-06D1-4916-B1CA-AD6A5B89B501}" dt="2025-11-10T20:24:12.866" v="3" actId="26606"/>
          <ac:spMkLst>
            <pc:docMk/>
            <pc:sldMk cId="1708271294" sldId="331"/>
            <ac:spMk id="6157" creationId="{A8D57A06-A426-446D-B02C-A2DC6B62E45E}"/>
          </ac:spMkLst>
        </pc:spChg>
        <pc:picChg chg="mod">
          <ac:chgData name="Wendy Hazelwood" userId="d6a391d4-b62b-4177-a021-a134a200bef6" providerId="ADAL" clId="{AA6C13EF-06D1-4916-B1CA-AD6A5B89B501}" dt="2025-11-10T20:24:12.866" v="3" actId="26606"/>
          <ac:picMkLst>
            <pc:docMk/>
            <pc:sldMk cId="1708271294" sldId="331"/>
            <ac:picMk id="6146"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D22E-96F8-1171-0FC2-156CDBCBA5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A73C18-9E66-BEBD-8497-FCF3434D4B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144E80-BCA8-9F80-0BD3-EAB9DE570662}"/>
              </a:ext>
            </a:extLst>
          </p:cNvPr>
          <p:cNvSpPr>
            <a:spLocks noGrp="1"/>
          </p:cNvSpPr>
          <p:nvPr>
            <p:ph type="dt" sz="half" idx="10"/>
          </p:nvPr>
        </p:nvSpPr>
        <p:spPr/>
        <p:txBody>
          <a:bodyPr/>
          <a:lstStyle/>
          <a:p>
            <a:fld id="{F57CB253-1132-45C9-8F68-E39A5CDE78CA}" type="datetimeFigureOut">
              <a:rPr lang="en-US" smtClean="0"/>
              <a:t>11/10/2025</a:t>
            </a:fld>
            <a:endParaRPr lang="en-US"/>
          </a:p>
        </p:txBody>
      </p:sp>
      <p:sp>
        <p:nvSpPr>
          <p:cNvPr id="5" name="Footer Placeholder 4">
            <a:extLst>
              <a:ext uri="{FF2B5EF4-FFF2-40B4-BE49-F238E27FC236}">
                <a16:creationId xmlns:a16="http://schemas.microsoft.com/office/drawing/2014/main" id="{BF0D7E49-F67B-31B8-3E55-00190C312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910F0-EC51-5334-AC79-23EBCA6CB8A6}"/>
              </a:ext>
            </a:extLst>
          </p:cNvPr>
          <p:cNvSpPr>
            <a:spLocks noGrp="1"/>
          </p:cNvSpPr>
          <p:nvPr>
            <p:ph type="sldNum" sz="quarter" idx="12"/>
          </p:nvPr>
        </p:nvSpPr>
        <p:spPr/>
        <p:txBody>
          <a:bodyPr/>
          <a:lstStyle/>
          <a:p>
            <a:fld id="{9E9B6E66-0212-4466-84CC-FFF5D3CE9E76}" type="slidenum">
              <a:rPr lang="en-US" smtClean="0"/>
              <a:t>‹#›</a:t>
            </a:fld>
            <a:endParaRPr lang="en-US"/>
          </a:p>
        </p:txBody>
      </p:sp>
    </p:spTree>
    <p:extLst>
      <p:ext uri="{BB962C8B-B14F-4D97-AF65-F5344CB8AC3E}">
        <p14:creationId xmlns:p14="http://schemas.microsoft.com/office/powerpoint/2010/main" val="189897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2640A-12A7-A92C-5214-675B82D685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D4EE7A-F1B5-9A89-BCEC-4E11868BE6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8E73B0-BC28-218B-244B-AF35BF612607}"/>
              </a:ext>
            </a:extLst>
          </p:cNvPr>
          <p:cNvSpPr>
            <a:spLocks noGrp="1"/>
          </p:cNvSpPr>
          <p:nvPr>
            <p:ph type="dt" sz="half" idx="10"/>
          </p:nvPr>
        </p:nvSpPr>
        <p:spPr/>
        <p:txBody>
          <a:bodyPr/>
          <a:lstStyle/>
          <a:p>
            <a:fld id="{F57CB253-1132-45C9-8F68-E39A5CDE78CA}" type="datetimeFigureOut">
              <a:rPr lang="en-US" smtClean="0"/>
              <a:t>11/10/2025</a:t>
            </a:fld>
            <a:endParaRPr lang="en-US"/>
          </a:p>
        </p:txBody>
      </p:sp>
      <p:sp>
        <p:nvSpPr>
          <p:cNvPr id="5" name="Footer Placeholder 4">
            <a:extLst>
              <a:ext uri="{FF2B5EF4-FFF2-40B4-BE49-F238E27FC236}">
                <a16:creationId xmlns:a16="http://schemas.microsoft.com/office/drawing/2014/main" id="{1F187280-4442-405B-4A9D-586C8FDDA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103F1-3354-E2B5-80FF-36ED81444989}"/>
              </a:ext>
            </a:extLst>
          </p:cNvPr>
          <p:cNvSpPr>
            <a:spLocks noGrp="1"/>
          </p:cNvSpPr>
          <p:nvPr>
            <p:ph type="sldNum" sz="quarter" idx="12"/>
          </p:nvPr>
        </p:nvSpPr>
        <p:spPr/>
        <p:txBody>
          <a:bodyPr/>
          <a:lstStyle/>
          <a:p>
            <a:fld id="{9E9B6E66-0212-4466-84CC-FFF5D3CE9E76}" type="slidenum">
              <a:rPr lang="en-US" smtClean="0"/>
              <a:t>‹#›</a:t>
            </a:fld>
            <a:endParaRPr lang="en-US"/>
          </a:p>
        </p:txBody>
      </p:sp>
    </p:spTree>
    <p:extLst>
      <p:ext uri="{BB962C8B-B14F-4D97-AF65-F5344CB8AC3E}">
        <p14:creationId xmlns:p14="http://schemas.microsoft.com/office/powerpoint/2010/main" val="113103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E3750-A4FF-D9AF-F8F8-0A77ABB2D3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3CDB1C-1F64-736B-1706-12F8D31652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32227-C21D-F1A5-47A6-0F398E87DB53}"/>
              </a:ext>
            </a:extLst>
          </p:cNvPr>
          <p:cNvSpPr>
            <a:spLocks noGrp="1"/>
          </p:cNvSpPr>
          <p:nvPr>
            <p:ph type="dt" sz="half" idx="10"/>
          </p:nvPr>
        </p:nvSpPr>
        <p:spPr/>
        <p:txBody>
          <a:bodyPr/>
          <a:lstStyle/>
          <a:p>
            <a:fld id="{F57CB253-1132-45C9-8F68-E39A5CDE78CA}" type="datetimeFigureOut">
              <a:rPr lang="en-US" smtClean="0"/>
              <a:t>11/10/2025</a:t>
            </a:fld>
            <a:endParaRPr lang="en-US"/>
          </a:p>
        </p:txBody>
      </p:sp>
      <p:sp>
        <p:nvSpPr>
          <p:cNvPr id="5" name="Footer Placeholder 4">
            <a:extLst>
              <a:ext uri="{FF2B5EF4-FFF2-40B4-BE49-F238E27FC236}">
                <a16:creationId xmlns:a16="http://schemas.microsoft.com/office/drawing/2014/main" id="{01245B63-BD5A-AFC8-DEE8-58257B0F6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8E1BF-E8C8-11F3-B1C4-280B7656ED7F}"/>
              </a:ext>
            </a:extLst>
          </p:cNvPr>
          <p:cNvSpPr>
            <a:spLocks noGrp="1"/>
          </p:cNvSpPr>
          <p:nvPr>
            <p:ph type="sldNum" sz="quarter" idx="12"/>
          </p:nvPr>
        </p:nvSpPr>
        <p:spPr/>
        <p:txBody>
          <a:bodyPr/>
          <a:lstStyle/>
          <a:p>
            <a:fld id="{9E9B6E66-0212-4466-84CC-FFF5D3CE9E76}" type="slidenum">
              <a:rPr lang="en-US" smtClean="0"/>
              <a:t>‹#›</a:t>
            </a:fld>
            <a:endParaRPr lang="en-US"/>
          </a:p>
        </p:txBody>
      </p:sp>
    </p:spTree>
    <p:extLst>
      <p:ext uri="{BB962C8B-B14F-4D97-AF65-F5344CB8AC3E}">
        <p14:creationId xmlns:p14="http://schemas.microsoft.com/office/powerpoint/2010/main" val="1037721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 Full">
    <p:bg>
      <p:bgPr>
        <a:blipFill>
          <a:blip r:embed="rId2" cstate="email">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163D35F8-C832-A449-AAD3-DF2AA170273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60" y="3574"/>
            <a:ext cx="12179276" cy="6857987"/>
          </a:xfrm>
          <a:prstGeom prst="rect">
            <a:avLst/>
          </a:prstGeom>
        </p:spPr>
      </p:pic>
      <p:sp>
        <p:nvSpPr>
          <p:cNvPr id="2" name="Title 1">
            <a:extLst>
              <a:ext uri="{FF2B5EF4-FFF2-40B4-BE49-F238E27FC236}">
                <a16:creationId xmlns:a16="http://schemas.microsoft.com/office/drawing/2014/main" id="{72AF48F9-6A69-404B-B13C-E916B37C635B}"/>
              </a:ext>
            </a:extLst>
          </p:cNvPr>
          <p:cNvSpPr>
            <a:spLocks noGrp="1"/>
          </p:cNvSpPr>
          <p:nvPr>
            <p:ph type="title"/>
          </p:nvPr>
        </p:nvSpPr>
        <p:spPr>
          <a:xfrm>
            <a:off x="838200" y="960699"/>
            <a:ext cx="10517669" cy="1192191"/>
          </a:xfrm>
        </p:spPr>
        <p:txBody>
          <a:bodyPr>
            <a:noAutofit/>
          </a:bodyPr>
          <a:lstStyle>
            <a:lvl1pPr>
              <a:defRPr>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A5815ACC-8DB5-3D48-A002-287D6D31597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BA864D2-158E-5446-B83D-705034ED0E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0429EC-A12D-9743-B96D-C519507C6AE0}"/>
              </a:ext>
            </a:extLst>
          </p:cNvPr>
          <p:cNvSpPr>
            <a:spLocks noGrp="1"/>
          </p:cNvSpPr>
          <p:nvPr>
            <p:ph type="sldNum" sz="quarter" idx="12"/>
          </p:nvPr>
        </p:nvSpPr>
        <p:spPr>
          <a:xfrm>
            <a:off x="8610600" y="6432332"/>
            <a:ext cx="2743200" cy="268123"/>
          </a:xfrm>
          <a:prstGeom prst="rect">
            <a:avLst/>
          </a:prstGeom>
        </p:spPr>
        <p:txBody>
          <a:bodyPr/>
          <a:lstStyle>
            <a:lvl1pPr>
              <a:defRPr/>
            </a:lvl1pPr>
          </a:lstStyle>
          <a:p>
            <a:fld id="{D1543175-27FB-9942-95D7-ED5B7B1119B2}" type="slidenum">
              <a:rPr lang="en-US" smtClean="0"/>
              <a:pPr/>
              <a:t>‹#›</a:t>
            </a:fld>
            <a:endParaRPr lang="en-US" dirty="0"/>
          </a:p>
        </p:txBody>
      </p:sp>
      <p:sp>
        <p:nvSpPr>
          <p:cNvPr id="7" name="TextBox 6">
            <a:extLst>
              <a:ext uri="{FF2B5EF4-FFF2-40B4-BE49-F238E27FC236}">
                <a16:creationId xmlns:a16="http://schemas.microsoft.com/office/drawing/2014/main" id="{7462F7AA-F4A9-F849-A4E2-8A30D4BC7ABA}"/>
              </a:ext>
            </a:extLst>
          </p:cNvPr>
          <p:cNvSpPr txBox="1"/>
          <p:nvPr userDrawn="1"/>
        </p:nvSpPr>
        <p:spPr>
          <a:xfrm>
            <a:off x="810228" y="381965"/>
            <a:ext cx="0" cy="0"/>
          </a:xfrm>
          <a:prstGeom prst="rect">
            <a:avLst/>
          </a:prstGeom>
          <a:noFill/>
        </p:spPr>
        <p:txBody>
          <a:bodyPr wrap="none" numCol="3" spcCol="182880" rtlCol="0">
            <a:noAutofit/>
          </a:bodyPr>
          <a:lstStyle/>
          <a:p>
            <a:pPr algn="l"/>
            <a:endParaRPr lang="en-US" sz="1400" b="1" dirty="0">
              <a:solidFill>
                <a:srgbClr val="006AAA"/>
              </a:solidFill>
              <a:effectLst/>
              <a:latin typeface="Calibri" panose="020F0502020204030204" pitchFamily="34" charset="0"/>
            </a:endParaRPr>
          </a:p>
        </p:txBody>
      </p:sp>
      <p:sp>
        <p:nvSpPr>
          <p:cNvPr id="10" name="Text Placeholder 3">
            <a:extLst>
              <a:ext uri="{FF2B5EF4-FFF2-40B4-BE49-F238E27FC236}">
                <a16:creationId xmlns:a16="http://schemas.microsoft.com/office/drawing/2014/main" id="{D4BBA242-8F00-ED4A-ADD9-C33EE8C487CF}"/>
              </a:ext>
            </a:extLst>
          </p:cNvPr>
          <p:cNvSpPr>
            <a:spLocks noGrp="1"/>
          </p:cNvSpPr>
          <p:nvPr>
            <p:ph type="body" sz="half" idx="2"/>
          </p:nvPr>
        </p:nvSpPr>
        <p:spPr>
          <a:xfrm>
            <a:off x="839788" y="2152890"/>
            <a:ext cx="10514012" cy="3716097"/>
          </a:xfrm>
        </p:spPr>
        <p:txBody>
          <a:bodyPr>
            <a:no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96959688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 Slide (Dual 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5815ACC-8DB5-3D48-A002-287D6D31597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BA864D2-158E-5446-B83D-705034ED0ED1}"/>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7" name="Content Placeholder 4">
            <a:extLst>
              <a:ext uri="{FF2B5EF4-FFF2-40B4-BE49-F238E27FC236}">
                <a16:creationId xmlns:a16="http://schemas.microsoft.com/office/drawing/2014/main" id="{B560E01A-9146-D142-8DE0-54B24B42898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80" y="0"/>
            <a:ext cx="12179280" cy="6857989"/>
          </a:xfrm>
          <a:prstGeom prst="rect">
            <a:avLst/>
          </a:prstGeom>
        </p:spPr>
      </p:pic>
      <p:sp>
        <p:nvSpPr>
          <p:cNvPr id="6" name="Slide Number Placeholder 5">
            <a:extLst>
              <a:ext uri="{FF2B5EF4-FFF2-40B4-BE49-F238E27FC236}">
                <a16:creationId xmlns:a16="http://schemas.microsoft.com/office/drawing/2014/main" id="{080429EC-A12D-9743-B96D-C519507C6AE0}"/>
              </a:ext>
            </a:extLst>
          </p:cNvPr>
          <p:cNvSpPr>
            <a:spLocks noGrp="1"/>
          </p:cNvSpPr>
          <p:nvPr>
            <p:ph type="sldNum" sz="quarter" idx="12"/>
          </p:nvPr>
        </p:nvSpPr>
        <p:spPr>
          <a:xfrm>
            <a:off x="8610600" y="6432332"/>
            <a:ext cx="2743200" cy="268123"/>
          </a:xfrm>
          <a:prstGeom prst="rect">
            <a:avLst/>
          </a:prstGeom>
        </p:spPr>
        <p:txBody>
          <a:bodyPr/>
          <a:lstStyle>
            <a:lvl1pPr>
              <a:defRPr/>
            </a:lvl1pPr>
          </a:lstStyle>
          <a:p>
            <a:fld id="{D1543175-27FB-9942-95D7-ED5B7B1119B2}" type="slidenum">
              <a:rPr lang="en-US" smtClean="0"/>
              <a:pPr/>
              <a:t>‹#›</a:t>
            </a:fld>
            <a:endParaRPr lang="en-US" dirty="0"/>
          </a:p>
        </p:txBody>
      </p:sp>
    </p:spTree>
    <p:extLst>
      <p:ext uri="{BB962C8B-B14F-4D97-AF65-F5344CB8AC3E}">
        <p14:creationId xmlns:p14="http://schemas.microsoft.com/office/powerpoint/2010/main" val="2297128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 Split">
    <p:bg>
      <p:bgPr>
        <a:blipFill>
          <a:blip r:embed="rId2" cstate="email">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163D35F8-C832-A449-AAD3-DF2AA170273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60" y="3574"/>
            <a:ext cx="12179276" cy="6857987"/>
          </a:xfrm>
          <a:prstGeom prst="rect">
            <a:avLst/>
          </a:prstGeom>
        </p:spPr>
      </p:pic>
      <p:sp>
        <p:nvSpPr>
          <p:cNvPr id="2" name="Title 1">
            <a:extLst>
              <a:ext uri="{FF2B5EF4-FFF2-40B4-BE49-F238E27FC236}">
                <a16:creationId xmlns:a16="http://schemas.microsoft.com/office/drawing/2014/main" id="{72AF48F9-6A69-404B-B13C-E916B37C635B}"/>
              </a:ext>
            </a:extLst>
          </p:cNvPr>
          <p:cNvSpPr>
            <a:spLocks noGrp="1"/>
          </p:cNvSpPr>
          <p:nvPr>
            <p:ph type="title"/>
          </p:nvPr>
        </p:nvSpPr>
        <p:spPr>
          <a:xfrm>
            <a:off x="838200" y="960699"/>
            <a:ext cx="4567177" cy="1192191"/>
          </a:xfrm>
        </p:spPr>
        <p:txBody>
          <a:bodyPr>
            <a:noAutofit/>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3D8DA24-AD5F-9043-893C-C2C22E787134}"/>
              </a:ext>
            </a:extLst>
          </p:cNvPr>
          <p:cNvSpPr>
            <a:spLocks noGrp="1"/>
          </p:cNvSpPr>
          <p:nvPr>
            <p:ph idx="1"/>
          </p:nvPr>
        </p:nvSpPr>
        <p:spPr>
          <a:xfrm>
            <a:off x="6736466" y="960700"/>
            <a:ext cx="4617334" cy="4849792"/>
          </a:xfrm>
        </p:spPr>
        <p:txBody>
          <a:bodyPr>
            <a:normAutofit/>
          </a:bodyPr>
          <a:lstStyle>
            <a:lvl1pPr>
              <a:buClr>
                <a:srgbClr val="006AAB"/>
              </a:buClr>
              <a:defRPr sz="1800">
                <a:solidFill>
                  <a:srgbClr val="717375"/>
                </a:solidFill>
              </a:defRPr>
            </a:lvl1pPr>
            <a:lvl2pPr>
              <a:buClr>
                <a:srgbClr val="006AAB"/>
              </a:buClr>
              <a:defRPr sz="1800">
                <a:solidFill>
                  <a:srgbClr val="717375"/>
                </a:solidFill>
              </a:defRPr>
            </a:lvl2pPr>
            <a:lvl3pPr>
              <a:buClr>
                <a:srgbClr val="006AAB"/>
              </a:buClr>
              <a:defRPr sz="1800">
                <a:solidFill>
                  <a:srgbClr val="717375"/>
                </a:solidFill>
              </a:defRPr>
            </a:lvl3pPr>
            <a:lvl4pPr>
              <a:buClr>
                <a:srgbClr val="006AAB"/>
              </a:buClr>
              <a:defRPr sz="1800">
                <a:solidFill>
                  <a:srgbClr val="717375"/>
                </a:solidFill>
              </a:defRPr>
            </a:lvl4pPr>
            <a:lvl5pPr>
              <a:buClr>
                <a:srgbClr val="006AAB"/>
              </a:buClr>
              <a:defRPr sz="1800">
                <a:solidFill>
                  <a:srgbClr val="71737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a:t>
            </a:r>
            <a:endParaRPr lang="en-US" dirty="0"/>
          </a:p>
        </p:txBody>
      </p:sp>
      <p:sp>
        <p:nvSpPr>
          <p:cNvPr id="4" name="Date Placeholder 3">
            <a:extLst>
              <a:ext uri="{FF2B5EF4-FFF2-40B4-BE49-F238E27FC236}">
                <a16:creationId xmlns:a16="http://schemas.microsoft.com/office/drawing/2014/main" id="{A5815ACC-8DB5-3D48-A002-287D6D31597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BA864D2-158E-5446-B83D-705034ED0E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0429EC-A12D-9743-B96D-C519507C6AE0}"/>
              </a:ext>
            </a:extLst>
          </p:cNvPr>
          <p:cNvSpPr>
            <a:spLocks noGrp="1"/>
          </p:cNvSpPr>
          <p:nvPr>
            <p:ph type="sldNum" sz="quarter" idx="12"/>
          </p:nvPr>
        </p:nvSpPr>
        <p:spPr>
          <a:xfrm>
            <a:off x="8610600" y="6432332"/>
            <a:ext cx="2743200" cy="268123"/>
          </a:xfrm>
          <a:prstGeom prst="rect">
            <a:avLst/>
          </a:prstGeom>
        </p:spPr>
        <p:txBody>
          <a:bodyPr/>
          <a:lstStyle>
            <a:lvl1pPr>
              <a:defRPr/>
            </a:lvl1pPr>
          </a:lstStyle>
          <a:p>
            <a:fld id="{D1543175-27FB-9942-95D7-ED5B7B1119B2}" type="slidenum">
              <a:rPr lang="en-US" smtClean="0"/>
              <a:pPr/>
              <a:t>‹#›</a:t>
            </a:fld>
            <a:endParaRPr lang="en-US" dirty="0"/>
          </a:p>
        </p:txBody>
      </p:sp>
      <p:sp>
        <p:nvSpPr>
          <p:cNvPr id="7" name="TextBox 6">
            <a:extLst>
              <a:ext uri="{FF2B5EF4-FFF2-40B4-BE49-F238E27FC236}">
                <a16:creationId xmlns:a16="http://schemas.microsoft.com/office/drawing/2014/main" id="{7462F7AA-F4A9-F849-A4E2-8A30D4BC7ABA}"/>
              </a:ext>
            </a:extLst>
          </p:cNvPr>
          <p:cNvSpPr txBox="1"/>
          <p:nvPr userDrawn="1"/>
        </p:nvSpPr>
        <p:spPr>
          <a:xfrm>
            <a:off x="810228" y="381965"/>
            <a:ext cx="0" cy="0"/>
          </a:xfrm>
          <a:prstGeom prst="rect">
            <a:avLst/>
          </a:prstGeom>
          <a:noFill/>
        </p:spPr>
        <p:txBody>
          <a:bodyPr wrap="none" numCol="3" spcCol="182880" rtlCol="0">
            <a:noAutofit/>
          </a:bodyPr>
          <a:lstStyle/>
          <a:p>
            <a:pPr algn="l"/>
            <a:endParaRPr lang="en-US" sz="1400" b="1" dirty="0">
              <a:solidFill>
                <a:srgbClr val="006AAA"/>
              </a:solidFill>
              <a:effectLst/>
              <a:latin typeface="Calibri" panose="020F0502020204030204" pitchFamily="34" charset="0"/>
            </a:endParaRPr>
          </a:p>
        </p:txBody>
      </p:sp>
      <p:sp>
        <p:nvSpPr>
          <p:cNvPr id="10" name="Text Placeholder 3">
            <a:extLst>
              <a:ext uri="{FF2B5EF4-FFF2-40B4-BE49-F238E27FC236}">
                <a16:creationId xmlns:a16="http://schemas.microsoft.com/office/drawing/2014/main" id="{D4BBA242-8F00-ED4A-ADD9-C33EE8C487CF}"/>
              </a:ext>
            </a:extLst>
          </p:cNvPr>
          <p:cNvSpPr>
            <a:spLocks noGrp="1"/>
          </p:cNvSpPr>
          <p:nvPr>
            <p:ph type="body" sz="half" idx="2"/>
          </p:nvPr>
        </p:nvSpPr>
        <p:spPr>
          <a:xfrm>
            <a:off x="839788" y="2152890"/>
            <a:ext cx="4565589" cy="3716097"/>
          </a:xfrm>
        </p:spPr>
        <p:txBody>
          <a:bodyPr>
            <a:no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52133520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C276-86AD-7F00-E119-ED33567A1C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786D3-93EB-2B55-67E9-1058D733F5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D1AEFE-4277-4D54-6066-66403C626F42}"/>
              </a:ext>
            </a:extLst>
          </p:cNvPr>
          <p:cNvSpPr>
            <a:spLocks noGrp="1"/>
          </p:cNvSpPr>
          <p:nvPr>
            <p:ph type="dt" sz="half" idx="10"/>
          </p:nvPr>
        </p:nvSpPr>
        <p:spPr/>
        <p:txBody>
          <a:bodyPr/>
          <a:lstStyle/>
          <a:p>
            <a:fld id="{F57CB253-1132-45C9-8F68-E39A5CDE78CA}" type="datetimeFigureOut">
              <a:rPr lang="en-US" smtClean="0"/>
              <a:t>11/10/2025</a:t>
            </a:fld>
            <a:endParaRPr lang="en-US"/>
          </a:p>
        </p:txBody>
      </p:sp>
      <p:sp>
        <p:nvSpPr>
          <p:cNvPr id="5" name="Footer Placeholder 4">
            <a:extLst>
              <a:ext uri="{FF2B5EF4-FFF2-40B4-BE49-F238E27FC236}">
                <a16:creationId xmlns:a16="http://schemas.microsoft.com/office/drawing/2014/main" id="{06B6520E-203C-1B17-68B3-15C076816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38B7F-B01A-18FA-A9AE-4C7A8DACC36E}"/>
              </a:ext>
            </a:extLst>
          </p:cNvPr>
          <p:cNvSpPr>
            <a:spLocks noGrp="1"/>
          </p:cNvSpPr>
          <p:nvPr>
            <p:ph type="sldNum" sz="quarter" idx="12"/>
          </p:nvPr>
        </p:nvSpPr>
        <p:spPr/>
        <p:txBody>
          <a:bodyPr/>
          <a:lstStyle/>
          <a:p>
            <a:fld id="{9E9B6E66-0212-4466-84CC-FFF5D3CE9E76}" type="slidenum">
              <a:rPr lang="en-US" smtClean="0"/>
              <a:t>‹#›</a:t>
            </a:fld>
            <a:endParaRPr lang="en-US"/>
          </a:p>
        </p:txBody>
      </p:sp>
    </p:spTree>
    <p:extLst>
      <p:ext uri="{BB962C8B-B14F-4D97-AF65-F5344CB8AC3E}">
        <p14:creationId xmlns:p14="http://schemas.microsoft.com/office/powerpoint/2010/main" val="77327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3D42-E232-49DF-1C65-BCDCADCD12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B02BA5-244A-D8D1-7ACD-A8F0B6C9DB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9F2442-D27A-4D34-6BF2-0047E9621497}"/>
              </a:ext>
            </a:extLst>
          </p:cNvPr>
          <p:cNvSpPr>
            <a:spLocks noGrp="1"/>
          </p:cNvSpPr>
          <p:nvPr>
            <p:ph type="dt" sz="half" idx="10"/>
          </p:nvPr>
        </p:nvSpPr>
        <p:spPr/>
        <p:txBody>
          <a:bodyPr/>
          <a:lstStyle/>
          <a:p>
            <a:fld id="{F57CB253-1132-45C9-8F68-E39A5CDE78CA}" type="datetimeFigureOut">
              <a:rPr lang="en-US" smtClean="0"/>
              <a:t>11/10/2025</a:t>
            </a:fld>
            <a:endParaRPr lang="en-US"/>
          </a:p>
        </p:txBody>
      </p:sp>
      <p:sp>
        <p:nvSpPr>
          <p:cNvPr id="5" name="Footer Placeholder 4">
            <a:extLst>
              <a:ext uri="{FF2B5EF4-FFF2-40B4-BE49-F238E27FC236}">
                <a16:creationId xmlns:a16="http://schemas.microsoft.com/office/drawing/2014/main" id="{AFC2B482-559A-733B-6551-561CF0B55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203B9-F7B1-F0F8-628A-FD5777BDC1B8}"/>
              </a:ext>
            </a:extLst>
          </p:cNvPr>
          <p:cNvSpPr>
            <a:spLocks noGrp="1"/>
          </p:cNvSpPr>
          <p:nvPr>
            <p:ph type="sldNum" sz="quarter" idx="12"/>
          </p:nvPr>
        </p:nvSpPr>
        <p:spPr/>
        <p:txBody>
          <a:bodyPr/>
          <a:lstStyle/>
          <a:p>
            <a:fld id="{9E9B6E66-0212-4466-84CC-FFF5D3CE9E76}" type="slidenum">
              <a:rPr lang="en-US" smtClean="0"/>
              <a:t>‹#›</a:t>
            </a:fld>
            <a:endParaRPr lang="en-US"/>
          </a:p>
        </p:txBody>
      </p:sp>
    </p:spTree>
    <p:extLst>
      <p:ext uri="{BB962C8B-B14F-4D97-AF65-F5344CB8AC3E}">
        <p14:creationId xmlns:p14="http://schemas.microsoft.com/office/powerpoint/2010/main" val="103535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8FC80-79AC-C52F-61F2-5DB7BC4F79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E693C2-7E73-6DDD-47D7-DBFF002F64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EFF504-410E-77ED-F9CB-AC6CF500B8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43BEB7-C4F9-7A22-09D5-C501E311DCFD}"/>
              </a:ext>
            </a:extLst>
          </p:cNvPr>
          <p:cNvSpPr>
            <a:spLocks noGrp="1"/>
          </p:cNvSpPr>
          <p:nvPr>
            <p:ph type="dt" sz="half" idx="10"/>
          </p:nvPr>
        </p:nvSpPr>
        <p:spPr/>
        <p:txBody>
          <a:bodyPr/>
          <a:lstStyle/>
          <a:p>
            <a:fld id="{F57CB253-1132-45C9-8F68-E39A5CDE78CA}" type="datetimeFigureOut">
              <a:rPr lang="en-US" smtClean="0"/>
              <a:t>11/10/2025</a:t>
            </a:fld>
            <a:endParaRPr lang="en-US"/>
          </a:p>
        </p:txBody>
      </p:sp>
      <p:sp>
        <p:nvSpPr>
          <p:cNvPr id="6" name="Footer Placeholder 5">
            <a:extLst>
              <a:ext uri="{FF2B5EF4-FFF2-40B4-BE49-F238E27FC236}">
                <a16:creationId xmlns:a16="http://schemas.microsoft.com/office/drawing/2014/main" id="{2B2529F2-C0AB-3D08-4EB9-3A122E5B62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1DBE6F-E3E5-4236-A14D-6F4F390C5496}"/>
              </a:ext>
            </a:extLst>
          </p:cNvPr>
          <p:cNvSpPr>
            <a:spLocks noGrp="1"/>
          </p:cNvSpPr>
          <p:nvPr>
            <p:ph type="sldNum" sz="quarter" idx="12"/>
          </p:nvPr>
        </p:nvSpPr>
        <p:spPr/>
        <p:txBody>
          <a:bodyPr/>
          <a:lstStyle/>
          <a:p>
            <a:fld id="{9E9B6E66-0212-4466-84CC-FFF5D3CE9E76}" type="slidenum">
              <a:rPr lang="en-US" smtClean="0"/>
              <a:t>‹#›</a:t>
            </a:fld>
            <a:endParaRPr lang="en-US"/>
          </a:p>
        </p:txBody>
      </p:sp>
    </p:spTree>
    <p:extLst>
      <p:ext uri="{BB962C8B-B14F-4D97-AF65-F5344CB8AC3E}">
        <p14:creationId xmlns:p14="http://schemas.microsoft.com/office/powerpoint/2010/main" val="224362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F88B-46DE-70C0-04B2-0A6BA65F46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1FD05A-3690-3E75-045C-EB537E2646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D96C9B-40FB-E5B2-27D6-1365F02DBE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DA39C5-2B2D-D830-01CB-DBFA0DFA7A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F903B-A48F-82BF-3C29-E61A6C03DA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45FFB5-1B55-7D9D-280D-5AC7D619F0C5}"/>
              </a:ext>
            </a:extLst>
          </p:cNvPr>
          <p:cNvSpPr>
            <a:spLocks noGrp="1"/>
          </p:cNvSpPr>
          <p:nvPr>
            <p:ph type="dt" sz="half" idx="10"/>
          </p:nvPr>
        </p:nvSpPr>
        <p:spPr/>
        <p:txBody>
          <a:bodyPr/>
          <a:lstStyle/>
          <a:p>
            <a:fld id="{F57CB253-1132-45C9-8F68-E39A5CDE78CA}" type="datetimeFigureOut">
              <a:rPr lang="en-US" smtClean="0"/>
              <a:t>11/10/2025</a:t>
            </a:fld>
            <a:endParaRPr lang="en-US"/>
          </a:p>
        </p:txBody>
      </p:sp>
      <p:sp>
        <p:nvSpPr>
          <p:cNvPr id="8" name="Footer Placeholder 7">
            <a:extLst>
              <a:ext uri="{FF2B5EF4-FFF2-40B4-BE49-F238E27FC236}">
                <a16:creationId xmlns:a16="http://schemas.microsoft.com/office/drawing/2014/main" id="{F0012DEF-F5E3-9643-1F3A-19A2F8E847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C118EE-E497-F556-72F5-BFFADD0220CA}"/>
              </a:ext>
            </a:extLst>
          </p:cNvPr>
          <p:cNvSpPr>
            <a:spLocks noGrp="1"/>
          </p:cNvSpPr>
          <p:nvPr>
            <p:ph type="sldNum" sz="quarter" idx="12"/>
          </p:nvPr>
        </p:nvSpPr>
        <p:spPr/>
        <p:txBody>
          <a:bodyPr/>
          <a:lstStyle/>
          <a:p>
            <a:fld id="{9E9B6E66-0212-4466-84CC-FFF5D3CE9E76}" type="slidenum">
              <a:rPr lang="en-US" smtClean="0"/>
              <a:t>‹#›</a:t>
            </a:fld>
            <a:endParaRPr lang="en-US"/>
          </a:p>
        </p:txBody>
      </p:sp>
    </p:spTree>
    <p:extLst>
      <p:ext uri="{BB962C8B-B14F-4D97-AF65-F5344CB8AC3E}">
        <p14:creationId xmlns:p14="http://schemas.microsoft.com/office/powerpoint/2010/main" val="2835659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2731-F569-1F34-7E1E-B90F8439D3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854928-9757-7AC5-B1CF-938FA6B05EC6}"/>
              </a:ext>
            </a:extLst>
          </p:cNvPr>
          <p:cNvSpPr>
            <a:spLocks noGrp="1"/>
          </p:cNvSpPr>
          <p:nvPr>
            <p:ph type="dt" sz="half" idx="10"/>
          </p:nvPr>
        </p:nvSpPr>
        <p:spPr/>
        <p:txBody>
          <a:bodyPr/>
          <a:lstStyle/>
          <a:p>
            <a:fld id="{F57CB253-1132-45C9-8F68-E39A5CDE78CA}" type="datetimeFigureOut">
              <a:rPr lang="en-US" smtClean="0"/>
              <a:t>11/10/2025</a:t>
            </a:fld>
            <a:endParaRPr lang="en-US"/>
          </a:p>
        </p:txBody>
      </p:sp>
      <p:sp>
        <p:nvSpPr>
          <p:cNvPr id="4" name="Footer Placeholder 3">
            <a:extLst>
              <a:ext uri="{FF2B5EF4-FFF2-40B4-BE49-F238E27FC236}">
                <a16:creationId xmlns:a16="http://schemas.microsoft.com/office/drawing/2014/main" id="{3F447144-685B-7102-55E4-D7799CD452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03ABC-4235-22CC-FED4-79694127EA30}"/>
              </a:ext>
            </a:extLst>
          </p:cNvPr>
          <p:cNvSpPr>
            <a:spLocks noGrp="1"/>
          </p:cNvSpPr>
          <p:nvPr>
            <p:ph type="sldNum" sz="quarter" idx="12"/>
          </p:nvPr>
        </p:nvSpPr>
        <p:spPr/>
        <p:txBody>
          <a:bodyPr/>
          <a:lstStyle/>
          <a:p>
            <a:fld id="{9E9B6E66-0212-4466-84CC-FFF5D3CE9E76}" type="slidenum">
              <a:rPr lang="en-US" smtClean="0"/>
              <a:t>‹#›</a:t>
            </a:fld>
            <a:endParaRPr lang="en-US"/>
          </a:p>
        </p:txBody>
      </p:sp>
    </p:spTree>
    <p:extLst>
      <p:ext uri="{BB962C8B-B14F-4D97-AF65-F5344CB8AC3E}">
        <p14:creationId xmlns:p14="http://schemas.microsoft.com/office/powerpoint/2010/main" val="38845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EA9E7-11D2-7AE9-BEE0-1C6BFE8492E3}"/>
              </a:ext>
            </a:extLst>
          </p:cNvPr>
          <p:cNvSpPr>
            <a:spLocks noGrp="1"/>
          </p:cNvSpPr>
          <p:nvPr>
            <p:ph type="dt" sz="half" idx="10"/>
          </p:nvPr>
        </p:nvSpPr>
        <p:spPr/>
        <p:txBody>
          <a:bodyPr/>
          <a:lstStyle/>
          <a:p>
            <a:fld id="{F57CB253-1132-45C9-8F68-E39A5CDE78CA}" type="datetimeFigureOut">
              <a:rPr lang="en-US" smtClean="0"/>
              <a:t>11/10/2025</a:t>
            </a:fld>
            <a:endParaRPr lang="en-US"/>
          </a:p>
        </p:txBody>
      </p:sp>
      <p:sp>
        <p:nvSpPr>
          <p:cNvPr id="3" name="Footer Placeholder 2">
            <a:extLst>
              <a:ext uri="{FF2B5EF4-FFF2-40B4-BE49-F238E27FC236}">
                <a16:creationId xmlns:a16="http://schemas.microsoft.com/office/drawing/2014/main" id="{4907AADF-7258-1576-AB28-7419B64449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F2060-6346-28A8-AE93-E7A81EF422F7}"/>
              </a:ext>
            </a:extLst>
          </p:cNvPr>
          <p:cNvSpPr>
            <a:spLocks noGrp="1"/>
          </p:cNvSpPr>
          <p:nvPr>
            <p:ph type="sldNum" sz="quarter" idx="12"/>
          </p:nvPr>
        </p:nvSpPr>
        <p:spPr/>
        <p:txBody>
          <a:bodyPr/>
          <a:lstStyle/>
          <a:p>
            <a:fld id="{9E9B6E66-0212-4466-84CC-FFF5D3CE9E76}" type="slidenum">
              <a:rPr lang="en-US" smtClean="0"/>
              <a:t>‹#›</a:t>
            </a:fld>
            <a:endParaRPr lang="en-US"/>
          </a:p>
        </p:txBody>
      </p:sp>
    </p:spTree>
    <p:extLst>
      <p:ext uri="{BB962C8B-B14F-4D97-AF65-F5344CB8AC3E}">
        <p14:creationId xmlns:p14="http://schemas.microsoft.com/office/powerpoint/2010/main" val="378989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E13D5-3EBD-6D29-0587-D9EB75E5E3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673423-F482-E9E1-F544-8BE3C6A84E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019217-46C0-7126-2BAB-8AA6B0F8B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FDC9A3-80E7-4395-0D46-493479663807}"/>
              </a:ext>
            </a:extLst>
          </p:cNvPr>
          <p:cNvSpPr>
            <a:spLocks noGrp="1"/>
          </p:cNvSpPr>
          <p:nvPr>
            <p:ph type="dt" sz="half" idx="10"/>
          </p:nvPr>
        </p:nvSpPr>
        <p:spPr/>
        <p:txBody>
          <a:bodyPr/>
          <a:lstStyle/>
          <a:p>
            <a:fld id="{F57CB253-1132-45C9-8F68-E39A5CDE78CA}" type="datetimeFigureOut">
              <a:rPr lang="en-US" smtClean="0"/>
              <a:t>11/10/2025</a:t>
            </a:fld>
            <a:endParaRPr lang="en-US"/>
          </a:p>
        </p:txBody>
      </p:sp>
      <p:sp>
        <p:nvSpPr>
          <p:cNvPr id="6" name="Footer Placeholder 5">
            <a:extLst>
              <a:ext uri="{FF2B5EF4-FFF2-40B4-BE49-F238E27FC236}">
                <a16:creationId xmlns:a16="http://schemas.microsoft.com/office/drawing/2014/main" id="{941CB0DF-72F5-F28E-CF2E-ADA74AA9F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9D8F5F-28D4-C4C1-8910-46BFCA2DDCAE}"/>
              </a:ext>
            </a:extLst>
          </p:cNvPr>
          <p:cNvSpPr>
            <a:spLocks noGrp="1"/>
          </p:cNvSpPr>
          <p:nvPr>
            <p:ph type="sldNum" sz="quarter" idx="12"/>
          </p:nvPr>
        </p:nvSpPr>
        <p:spPr/>
        <p:txBody>
          <a:bodyPr/>
          <a:lstStyle/>
          <a:p>
            <a:fld id="{9E9B6E66-0212-4466-84CC-FFF5D3CE9E76}" type="slidenum">
              <a:rPr lang="en-US" smtClean="0"/>
              <a:t>‹#›</a:t>
            </a:fld>
            <a:endParaRPr lang="en-US"/>
          </a:p>
        </p:txBody>
      </p:sp>
    </p:spTree>
    <p:extLst>
      <p:ext uri="{BB962C8B-B14F-4D97-AF65-F5344CB8AC3E}">
        <p14:creationId xmlns:p14="http://schemas.microsoft.com/office/powerpoint/2010/main" val="3196592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B2652-EB0E-F1DD-2F88-B111932BD0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97BB7D-3AC5-BCA6-8A47-E144940E4C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6E455C-58D2-053B-88C4-386192C67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CC2AAD-7446-D22E-B579-C07ED0F2E1CF}"/>
              </a:ext>
            </a:extLst>
          </p:cNvPr>
          <p:cNvSpPr>
            <a:spLocks noGrp="1"/>
          </p:cNvSpPr>
          <p:nvPr>
            <p:ph type="dt" sz="half" idx="10"/>
          </p:nvPr>
        </p:nvSpPr>
        <p:spPr/>
        <p:txBody>
          <a:bodyPr/>
          <a:lstStyle/>
          <a:p>
            <a:fld id="{F57CB253-1132-45C9-8F68-E39A5CDE78CA}" type="datetimeFigureOut">
              <a:rPr lang="en-US" smtClean="0"/>
              <a:t>11/10/2025</a:t>
            </a:fld>
            <a:endParaRPr lang="en-US"/>
          </a:p>
        </p:txBody>
      </p:sp>
      <p:sp>
        <p:nvSpPr>
          <p:cNvPr id="6" name="Footer Placeholder 5">
            <a:extLst>
              <a:ext uri="{FF2B5EF4-FFF2-40B4-BE49-F238E27FC236}">
                <a16:creationId xmlns:a16="http://schemas.microsoft.com/office/drawing/2014/main" id="{FA11587F-1E25-E533-A1A1-977A9B87D4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946997-9019-D9F6-2487-D13EE4D4AA38}"/>
              </a:ext>
            </a:extLst>
          </p:cNvPr>
          <p:cNvSpPr>
            <a:spLocks noGrp="1"/>
          </p:cNvSpPr>
          <p:nvPr>
            <p:ph type="sldNum" sz="quarter" idx="12"/>
          </p:nvPr>
        </p:nvSpPr>
        <p:spPr/>
        <p:txBody>
          <a:bodyPr/>
          <a:lstStyle/>
          <a:p>
            <a:fld id="{9E9B6E66-0212-4466-84CC-FFF5D3CE9E76}" type="slidenum">
              <a:rPr lang="en-US" smtClean="0"/>
              <a:t>‹#›</a:t>
            </a:fld>
            <a:endParaRPr lang="en-US"/>
          </a:p>
        </p:txBody>
      </p:sp>
    </p:spTree>
    <p:extLst>
      <p:ext uri="{BB962C8B-B14F-4D97-AF65-F5344CB8AC3E}">
        <p14:creationId xmlns:p14="http://schemas.microsoft.com/office/powerpoint/2010/main" val="68598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D54AEF-EAAA-7065-0010-763EFAFA8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A2EB75-FCE1-0C70-7D83-FCC31F7FC5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94EC7-28F1-614A-AEB8-CED7C9F5B5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7CB253-1132-45C9-8F68-E39A5CDE78CA}" type="datetimeFigureOut">
              <a:rPr lang="en-US" smtClean="0"/>
              <a:t>11/10/2025</a:t>
            </a:fld>
            <a:endParaRPr lang="en-US"/>
          </a:p>
        </p:txBody>
      </p:sp>
      <p:sp>
        <p:nvSpPr>
          <p:cNvPr id="5" name="Footer Placeholder 4">
            <a:extLst>
              <a:ext uri="{FF2B5EF4-FFF2-40B4-BE49-F238E27FC236}">
                <a16:creationId xmlns:a16="http://schemas.microsoft.com/office/drawing/2014/main" id="{0D39FB99-A577-7F47-F2EB-BC7A73634C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780291E-1EAD-6154-BCA8-10F474D7E2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9B6E66-0212-4466-84CC-FFF5D3CE9E76}" type="slidenum">
              <a:rPr lang="en-US" smtClean="0"/>
              <a:t>‹#›</a:t>
            </a:fld>
            <a:endParaRPr lang="en-US"/>
          </a:p>
        </p:txBody>
      </p:sp>
    </p:spTree>
    <p:extLst>
      <p:ext uri="{BB962C8B-B14F-4D97-AF65-F5344CB8AC3E}">
        <p14:creationId xmlns:p14="http://schemas.microsoft.com/office/powerpoint/2010/main" val="2882938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7490E1-20EB-069C-3D18-F4A64FCBAE0B}"/>
              </a:ext>
            </a:extLst>
          </p:cNvPr>
          <p:cNvSpPr txBox="1"/>
          <p:nvPr/>
        </p:nvSpPr>
        <p:spPr>
          <a:xfrm>
            <a:off x="-404260" y="1958562"/>
            <a:ext cx="11225188"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Money Matters </a:t>
            </a:r>
          </a:p>
        </p:txBody>
      </p:sp>
    </p:spTree>
    <p:extLst>
      <p:ext uri="{BB962C8B-B14F-4D97-AF65-F5344CB8AC3E}">
        <p14:creationId xmlns:p14="http://schemas.microsoft.com/office/powerpoint/2010/main" val="2051407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2877B-CE27-BD84-E885-57A3577967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03CCE-6DC8-40AD-BFB3-14343BF34E8C}"/>
              </a:ext>
            </a:extLst>
          </p:cNvPr>
          <p:cNvSpPr>
            <a:spLocks noGrp="1"/>
          </p:cNvSpPr>
          <p:nvPr>
            <p:ph type="title"/>
          </p:nvPr>
        </p:nvSpPr>
        <p:spPr>
          <a:xfrm>
            <a:off x="838200" y="960699"/>
            <a:ext cx="4567177" cy="4074009"/>
          </a:xfrm>
        </p:spPr>
        <p:txBody>
          <a:bodyPr/>
          <a:lstStyle/>
          <a:p>
            <a:r>
              <a:rPr lang="en-US" dirty="0"/>
              <a:t>Does the association have an investment policy?</a:t>
            </a:r>
          </a:p>
        </p:txBody>
      </p:sp>
      <p:sp>
        <p:nvSpPr>
          <p:cNvPr id="3" name="Content Placeholder 2">
            <a:extLst>
              <a:ext uri="{FF2B5EF4-FFF2-40B4-BE49-F238E27FC236}">
                <a16:creationId xmlns:a16="http://schemas.microsoft.com/office/drawing/2014/main" id="{0231E377-EC5B-5854-369E-ECF720FCFBA1}"/>
              </a:ext>
            </a:extLst>
          </p:cNvPr>
          <p:cNvSpPr>
            <a:spLocks noGrp="1"/>
          </p:cNvSpPr>
          <p:nvPr>
            <p:ph idx="1"/>
          </p:nvPr>
        </p:nvSpPr>
        <p:spPr>
          <a:xfrm>
            <a:off x="6736466" y="1189822"/>
            <a:ext cx="4617334" cy="4620670"/>
          </a:xfrm>
        </p:spPr>
        <p:txBody>
          <a:bodyPr>
            <a:normAutofit/>
          </a:bodyPr>
          <a:lstStyle/>
          <a:p>
            <a:r>
              <a:rPr lang="en-US" sz="2800" dirty="0"/>
              <a:t>What do the association documents say about where and how association funds can be invested? </a:t>
            </a:r>
          </a:p>
          <a:p>
            <a:r>
              <a:rPr lang="en-US" sz="2800" dirty="0"/>
              <a:t>Where can funds be placed and at what risk?</a:t>
            </a:r>
          </a:p>
          <a:p>
            <a:r>
              <a:rPr lang="en-US" sz="2800" dirty="0"/>
              <a:t>Consult the association’s attorney about an investment policy if needed.</a:t>
            </a:r>
          </a:p>
        </p:txBody>
      </p:sp>
      <p:sp>
        <p:nvSpPr>
          <p:cNvPr id="6" name="Slide Number Placeholder 5">
            <a:extLst>
              <a:ext uri="{FF2B5EF4-FFF2-40B4-BE49-F238E27FC236}">
                <a16:creationId xmlns:a16="http://schemas.microsoft.com/office/drawing/2014/main" id="{7BBB4218-4E52-EAF6-12E5-77484F3D87FE}"/>
              </a:ext>
            </a:extLst>
          </p:cNvPr>
          <p:cNvSpPr>
            <a:spLocks noGrp="1"/>
          </p:cNvSpPr>
          <p:nvPr>
            <p:ph type="sldNum" sz="quarter" idx="12"/>
          </p:nvPr>
        </p:nvSpPr>
        <p:spPr/>
        <p:txBody>
          <a:bodyPr/>
          <a:lstStyle/>
          <a:p>
            <a:fld id="{D1543175-27FB-9942-95D7-ED5B7B1119B2}" type="slidenum">
              <a:rPr lang="en-US" smtClean="0"/>
              <a:pPr/>
              <a:t>10</a:t>
            </a:fld>
            <a:endParaRPr lang="en-US" dirty="0"/>
          </a:p>
        </p:txBody>
      </p:sp>
    </p:spTree>
    <p:extLst>
      <p:ext uri="{BB962C8B-B14F-4D97-AF65-F5344CB8AC3E}">
        <p14:creationId xmlns:p14="http://schemas.microsoft.com/office/powerpoint/2010/main" val="2754283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9C769-153B-3CE3-D35E-0684873A9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E4F57-E942-EB71-B2EF-0F48233A3044}"/>
              </a:ext>
            </a:extLst>
          </p:cNvPr>
          <p:cNvSpPr>
            <a:spLocks noGrp="1"/>
          </p:cNvSpPr>
          <p:nvPr>
            <p:ph type="title"/>
          </p:nvPr>
        </p:nvSpPr>
        <p:spPr>
          <a:xfrm>
            <a:off x="838200" y="960699"/>
            <a:ext cx="4567177" cy="4206212"/>
          </a:xfrm>
        </p:spPr>
        <p:txBody>
          <a:bodyPr anchor="ctr">
            <a:normAutofit/>
          </a:bodyPr>
          <a:lstStyle/>
          <a:p>
            <a:r>
              <a:rPr lang="en-US" sz="3700" dirty="0"/>
              <a:t>Where to put or invest association funds?</a:t>
            </a:r>
          </a:p>
        </p:txBody>
      </p:sp>
      <p:pic>
        <p:nvPicPr>
          <p:cNvPr id="4" name="Picture 2" descr="Person Holding Coin">
            <a:extLst>
              <a:ext uri="{FF2B5EF4-FFF2-40B4-BE49-F238E27FC236}">
                <a16:creationId xmlns:a16="http://schemas.microsoft.com/office/drawing/2014/main" id="{1E826B77-BCB7-0FE2-39CD-3666F9C09E6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536" t="11157" r="18090"/>
          <a:stretch/>
        </p:blipFill>
        <p:spPr bwMode="auto">
          <a:xfrm flipH="1">
            <a:off x="6944444" y="960700"/>
            <a:ext cx="4201377" cy="484979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Slide Number Placeholder 4" hidden="1">
            <a:extLst>
              <a:ext uri="{FF2B5EF4-FFF2-40B4-BE49-F238E27FC236}">
                <a16:creationId xmlns:a16="http://schemas.microsoft.com/office/drawing/2014/main" id="{120476DC-CCEE-5243-5A45-D8112F89C128}"/>
              </a:ext>
            </a:extLst>
          </p:cNvPr>
          <p:cNvSpPr>
            <a:spLocks noGrp="1"/>
          </p:cNvSpPr>
          <p:nvPr>
            <p:ph type="sldNum" sz="quarter" idx="12"/>
          </p:nvPr>
        </p:nvSpPr>
        <p:spPr/>
        <p:txBody>
          <a:bodyPr/>
          <a:lstStyle/>
          <a:p>
            <a:pPr>
              <a:spcAft>
                <a:spcPts val="600"/>
              </a:spcAft>
            </a:pPr>
            <a:fld id="{D1543175-27FB-9942-95D7-ED5B7B1119B2}" type="slidenum">
              <a:rPr lang="en-US" smtClean="0"/>
              <a:pPr>
                <a:spcAft>
                  <a:spcPts val="600"/>
                </a:spcAft>
              </a:pPr>
              <a:t>11</a:t>
            </a:fld>
            <a:endParaRPr lang="en-US"/>
          </a:p>
        </p:txBody>
      </p:sp>
    </p:spTree>
    <p:extLst>
      <p:ext uri="{BB962C8B-B14F-4D97-AF65-F5344CB8AC3E}">
        <p14:creationId xmlns:p14="http://schemas.microsoft.com/office/powerpoint/2010/main" val="709909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F37F9-829E-56A8-648D-367B0A79F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4E8AE-8E4D-21D7-6682-C7A51830A14B}"/>
              </a:ext>
            </a:extLst>
          </p:cNvPr>
          <p:cNvSpPr>
            <a:spLocks noGrp="1"/>
          </p:cNvSpPr>
          <p:nvPr>
            <p:ph type="title"/>
          </p:nvPr>
        </p:nvSpPr>
        <p:spPr/>
        <p:txBody>
          <a:bodyPr/>
          <a:lstStyle/>
          <a:p>
            <a:pPr algn="ctr"/>
            <a:r>
              <a:rPr lang="en-US" b="1" dirty="0"/>
              <a:t>Certificates of Deposit (CDs)</a:t>
            </a:r>
          </a:p>
        </p:txBody>
      </p:sp>
      <p:sp>
        <p:nvSpPr>
          <p:cNvPr id="3" name="Text Placeholder 2">
            <a:extLst>
              <a:ext uri="{FF2B5EF4-FFF2-40B4-BE49-F238E27FC236}">
                <a16:creationId xmlns:a16="http://schemas.microsoft.com/office/drawing/2014/main" id="{FE90CDC9-FC4A-EFBF-7FDC-4FD60C9AB325}"/>
              </a:ext>
            </a:extLst>
          </p:cNvPr>
          <p:cNvSpPr>
            <a:spLocks noGrp="1"/>
          </p:cNvSpPr>
          <p:nvPr>
            <p:ph type="body" sz="half" idx="2"/>
          </p:nvPr>
        </p:nvSpPr>
        <p:spPr/>
        <p:txBody>
          <a:bodyPr/>
          <a:lstStyle/>
          <a:p>
            <a:pPr marL="457200" indent="-457200">
              <a:buFont typeface="Arial" panose="020B0604020202020204" pitchFamily="34" charset="0"/>
              <a:buChar char="•"/>
            </a:pPr>
            <a:r>
              <a:rPr lang="en-US" sz="2800" dirty="0"/>
              <a:t>A certificate of deposit is a type of savings account that pays a fixed interest rate on your deposit for a set period of time (the term), in return for leaving the money in the account untouched for that term length</a:t>
            </a:r>
            <a:r>
              <a:rPr lang="en-US" dirty="0"/>
              <a: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800" dirty="0"/>
              <a:t>Higher Yields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800" dirty="0"/>
              <a:t>Early withdrawal penalty </a:t>
            </a:r>
          </a:p>
        </p:txBody>
      </p:sp>
      <p:sp>
        <p:nvSpPr>
          <p:cNvPr id="5" name="Slide Number Placeholder 4">
            <a:extLst>
              <a:ext uri="{FF2B5EF4-FFF2-40B4-BE49-F238E27FC236}">
                <a16:creationId xmlns:a16="http://schemas.microsoft.com/office/drawing/2014/main" id="{E1341098-F78D-A3C7-F3BF-4C78DD3B41EA}"/>
              </a:ext>
            </a:extLst>
          </p:cNvPr>
          <p:cNvSpPr>
            <a:spLocks noGrp="1"/>
          </p:cNvSpPr>
          <p:nvPr>
            <p:ph type="sldNum" sz="quarter" idx="12"/>
          </p:nvPr>
        </p:nvSpPr>
        <p:spPr/>
        <p:txBody>
          <a:bodyPr/>
          <a:lstStyle/>
          <a:p>
            <a:fld id="{D1543175-27FB-9942-95D7-ED5B7B1119B2}" type="slidenum">
              <a:rPr lang="en-US" smtClean="0"/>
              <a:pPr/>
              <a:t>12</a:t>
            </a:fld>
            <a:endParaRPr lang="en-US" dirty="0"/>
          </a:p>
        </p:txBody>
      </p:sp>
    </p:spTree>
    <p:extLst>
      <p:ext uri="{BB962C8B-B14F-4D97-AF65-F5344CB8AC3E}">
        <p14:creationId xmlns:p14="http://schemas.microsoft.com/office/powerpoint/2010/main" val="72917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5E6E4-B9D2-780F-6088-8FEDD378DC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A1FE1F-4226-A7A7-0EC4-F86ED09F45B7}"/>
              </a:ext>
            </a:extLst>
          </p:cNvPr>
          <p:cNvSpPr>
            <a:spLocks noGrp="1"/>
          </p:cNvSpPr>
          <p:nvPr>
            <p:ph type="title"/>
          </p:nvPr>
        </p:nvSpPr>
        <p:spPr>
          <a:xfrm>
            <a:off x="838200" y="960699"/>
            <a:ext cx="4567177" cy="4536718"/>
          </a:xfrm>
        </p:spPr>
        <p:txBody>
          <a:bodyPr/>
          <a:lstStyle/>
          <a:p>
            <a:r>
              <a:rPr lang="en-US" dirty="0"/>
              <a:t>Money Market Accounts (MMAs)</a:t>
            </a:r>
          </a:p>
        </p:txBody>
      </p:sp>
      <p:sp>
        <p:nvSpPr>
          <p:cNvPr id="3" name="Content Placeholder 2">
            <a:extLst>
              <a:ext uri="{FF2B5EF4-FFF2-40B4-BE49-F238E27FC236}">
                <a16:creationId xmlns:a16="http://schemas.microsoft.com/office/drawing/2014/main" id="{71462E1C-3AD3-603F-883F-8A1EA2F6C727}"/>
              </a:ext>
            </a:extLst>
          </p:cNvPr>
          <p:cNvSpPr>
            <a:spLocks noGrp="1"/>
          </p:cNvSpPr>
          <p:nvPr>
            <p:ph idx="1"/>
          </p:nvPr>
        </p:nvSpPr>
        <p:spPr>
          <a:xfrm>
            <a:off x="6577070" y="960700"/>
            <a:ext cx="5255046" cy="4849792"/>
          </a:xfrm>
        </p:spPr>
        <p:txBody>
          <a:bodyPr>
            <a:normAutofit lnSpcReduction="10000"/>
          </a:bodyPr>
          <a:lstStyle/>
          <a:p>
            <a:r>
              <a:rPr lang="en-US" sz="2200" dirty="0"/>
              <a:t>A money market account is a type of savings account commonly offered by banks and credit unions. This type of account generally pays interest on your balance and usually allows you to access your money by checks or transfers. </a:t>
            </a:r>
          </a:p>
          <a:p>
            <a:r>
              <a:rPr lang="en-US" sz="2200" dirty="0"/>
              <a:t>While you can make unlimited deposits, withdrawals and transfers, many times are limited to six (6) transactions per month. Penalties over six (6) transactions can be $25 per item.</a:t>
            </a:r>
          </a:p>
          <a:p>
            <a:r>
              <a:rPr lang="en-US" sz="2200" dirty="0"/>
              <a:t>MMAs are best for holding savings rather than serving as a day-to-day spending account.</a:t>
            </a:r>
          </a:p>
          <a:p>
            <a:endParaRPr lang="en-US" dirty="0"/>
          </a:p>
        </p:txBody>
      </p:sp>
      <p:sp>
        <p:nvSpPr>
          <p:cNvPr id="6" name="Slide Number Placeholder 5">
            <a:extLst>
              <a:ext uri="{FF2B5EF4-FFF2-40B4-BE49-F238E27FC236}">
                <a16:creationId xmlns:a16="http://schemas.microsoft.com/office/drawing/2014/main" id="{CBB0ADC5-CA3E-8800-8A5E-465C1BA42050}"/>
              </a:ext>
            </a:extLst>
          </p:cNvPr>
          <p:cNvSpPr>
            <a:spLocks noGrp="1"/>
          </p:cNvSpPr>
          <p:nvPr>
            <p:ph type="sldNum" sz="quarter" idx="12"/>
          </p:nvPr>
        </p:nvSpPr>
        <p:spPr/>
        <p:txBody>
          <a:bodyPr/>
          <a:lstStyle/>
          <a:p>
            <a:fld id="{D1543175-27FB-9942-95D7-ED5B7B1119B2}" type="slidenum">
              <a:rPr lang="en-US" smtClean="0"/>
              <a:pPr/>
              <a:t>13</a:t>
            </a:fld>
            <a:endParaRPr lang="en-US" dirty="0"/>
          </a:p>
        </p:txBody>
      </p:sp>
    </p:spTree>
    <p:extLst>
      <p:ext uri="{BB962C8B-B14F-4D97-AF65-F5344CB8AC3E}">
        <p14:creationId xmlns:p14="http://schemas.microsoft.com/office/powerpoint/2010/main" val="1376343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F9BC0-9BF8-9B6D-C836-F04CE5B1B6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F146F-F2BD-5281-60E9-F647B37831F8}"/>
              </a:ext>
            </a:extLst>
          </p:cNvPr>
          <p:cNvSpPr>
            <a:spLocks noGrp="1"/>
          </p:cNvSpPr>
          <p:nvPr>
            <p:ph type="title"/>
          </p:nvPr>
        </p:nvSpPr>
        <p:spPr>
          <a:xfrm>
            <a:off x="837165" y="679026"/>
            <a:ext cx="10517669" cy="1192191"/>
          </a:xfrm>
        </p:spPr>
        <p:txBody>
          <a:bodyPr/>
          <a:lstStyle/>
          <a:p>
            <a:r>
              <a:rPr lang="en-US" dirty="0"/>
              <a:t>Treasury Products – Bills, Notes and Bonds</a:t>
            </a:r>
          </a:p>
        </p:txBody>
      </p:sp>
      <p:sp>
        <p:nvSpPr>
          <p:cNvPr id="3" name="Text Placeholder 2">
            <a:extLst>
              <a:ext uri="{FF2B5EF4-FFF2-40B4-BE49-F238E27FC236}">
                <a16:creationId xmlns:a16="http://schemas.microsoft.com/office/drawing/2014/main" id="{41415A1A-42A8-DEE9-D329-3866EBDB6FFC}"/>
              </a:ext>
            </a:extLst>
          </p:cNvPr>
          <p:cNvSpPr>
            <a:spLocks noGrp="1"/>
          </p:cNvSpPr>
          <p:nvPr>
            <p:ph type="body" sz="half" idx="2"/>
          </p:nvPr>
        </p:nvSpPr>
        <p:spPr>
          <a:xfrm>
            <a:off x="705080" y="1871217"/>
            <a:ext cx="10648720" cy="3716097"/>
          </a:xfrm>
        </p:spPr>
        <p:txBody>
          <a:bodyPr/>
          <a:lstStyle/>
          <a:p>
            <a:pPr algn="ctr"/>
            <a:r>
              <a:rPr lang="en-US" b="1" dirty="0"/>
              <a:t>US Government Securities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sz="2400" dirty="0"/>
              <a:t>T- Bill Interest does not pay in the traditional sense.  Instead, T-Bills are sold at a discount to their face value.  When the T-Bill Matures you receive the face value. The difference is your earnings (Interest).   </a:t>
            </a:r>
          </a:p>
          <a:p>
            <a:pPr marL="285750" indent="-285750">
              <a:buFont typeface="Arial" panose="020B0604020202020204" pitchFamily="34" charset="0"/>
              <a:buChar char="•"/>
            </a:pPr>
            <a:r>
              <a:rPr lang="en-US" sz="2400" dirty="0"/>
              <a:t>While the secondary market for T-bills is highly liquid, selling before maturity means the final sale price could be lower than the original purchase price, depending on market conditions at the time of sale.</a:t>
            </a:r>
          </a:p>
        </p:txBody>
      </p:sp>
      <p:sp>
        <p:nvSpPr>
          <p:cNvPr id="5" name="Slide Number Placeholder 4">
            <a:extLst>
              <a:ext uri="{FF2B5EF4-FFF2-40B4-BE49-F238E27FC236}">
                <a16:creationId xmlns:a16="http://schemas.microsoft.com/office/drawing/2014/main" id="{68D97802-DCDA-FF8D-7536-175757C901AE}"/>
              </a:ext>
            </a:extLst>
          </p:cNvPr>
          <p:cNvSpPr>
            <a:spLocks noGrp="1"/>
          </p:cNvSpPr>
          <p:nvPr>
            <p:ph type="sldNum" sz="quarter" idx="12"/>
          </p:nvPr>
        </p:nvSpPr>
        <p:spPr/>
        <p:txBody>
          <a:bodyPr/>
          <a:lstStyle/>
          <a:p>
            <a:fld id="{D1543175-27FB-9942-95D7-ED5B7B1119B2}" type="slidenum">
              <a:rPr lang="en-US" smtClean="0"/>
              <a:pPr/>
              <a:t>14</a:t>
            </a:fld>
            <a:endParaRPr lang="en-US" dirty="0"/>
          </a:p>
        </p:txBody>
      </p:sp>
      <p:graphicFrame>
        <p:nvGraphicFramePr>
          <p:cNvPr id="4" name="Table 3">
            <a:extLst>
              <a:ext uri="{FF2B5EF4-FFF2-40B4-BE49-F238E27FC236}">
                <a16:creationId xmlns:a16="http://schemas.microsoft.com/office/drawing/2014/main" id="{12BBA22A-70A1-3E21-562E-C638EC4412D9}"/>
              </a:ext>
            </a:extLst>
          </p:cNvPr>
          <p:cNvGraphicFramePr>
            <a:graphicFrameLocks noGrp="1"/>
          </p:cNvGraphicFramePr>
          <p:nvPr>
            <p:extLst>
              <p:ext uri="{D42A27DB-BD31-4B8C-83A1-F6EECF244321}">
                <p14:modId xmlns:p14="http://schemas.microsoft.com/office/powerpoint/2010/main" val="3967230270"/>
              </p:ext>
            </p:extLst>
          </p:nvPr>
        </p:nvGraphicFramePr>
        <p:xfrm>
          <a:off x="771122" y="2295079"/>
          <a:ext cx="10649754" cy="1010920"/>
        </p:xfrm>
        <a:graphic>
          <a:graphicData uri="http://schemas.openxmlformats.org/drawingml/2006/table">
            <a:tbl>
              <a:tblPr firstRow="1" bandRow="1">
                <a:tableStyleId>{5C22544A-7EE6-4342-B048-85BDC9FD1C3A}</a:tableStyleId>
              </a:tblPr>
              <a:tblGrid>
                <a:gridCol w="3549918">
                  <a:extLst>
                    <a:ext uri="{9D8B030D-6E8A-4147-A177-3AD203B41FA5}">
                      <a16:colId xmlns:a16="http://schemas.microsoft.com/office/drawing/2014/main" val="2532973331"/>
                    </a:ext>
                  </a:extLst>
                </a:gridCol>
                <a:gridCol w="3549918">
                  <a:extLst>
                    <a:ext uri="{9D8B030D-6E8A-4147-A177-3AD203B41FA5}">
                      <a16:colId xmlns:a16="http://schemas.microsoft.com/office/drawing/2014/main" val="156727753"/>
                    </a:ext>
                  </a:extLst>
                </a:gridCol>
                <a:gridCol w="3549918">
                  <a:extLst>
                    <a:ext uri="{9D8B030D-6E8A-4147-A177-3AD203B41FA5}">
                      <a16:colId xmlns:a16="http://schemas.microsoft.com/office/drawing/2014/main" val="1396687969"/>
                    </a:ext>
                  </a:extLst>
                </a:gridCol>
              </a:tblGrid>
              <a:tr h="370840">
                <a:tc>
                  <a:txBody>
                    <a:bodyPr/>
                    <a:lstStyle/>
                    <a:p>
                      <a:pPr algn="ctr"/>
                      <a:r>
                        <a:rPr lang="en-US" dirty="0"/>
                        <a:t>Treasury Bills (T-Bills)</a:t>
                      </a:r>
                    </a:p>
                  </a:txBody>
                  <a:tcPr/>
                </a:tc>
                <a:tc>
                  <a:txBody>
                    <a:bodyPr/>
                    <a:lstStyle/>
                    <a:p>
                      <a:pPr algn="ctr"/>
                      <a:r>
                        <a:rPr lang="en-US" dirty="0"/>
                        <a:t>Treasury Notes (T-Notes)</a:t>
                      </a:r>
                    </a:p>
                  </a:txBody>
                  <a:tcPr/>
                </a:tc>
                <a:tc>
                  <a:txBody>
                    <a:bodyPr/>
                    <a:lstStyle/>
                    <a:p>
                      <a:pPr algn="ctr"/>
                      <a:r>
                        <a:rPr lang="en-US" dirty="0"/>
                        <a:t>Treasury Bonds (T-Bonds)</a:t>
                      </a:r>
                    </a:p>
                  </a:txBody>
                  <a:tcPr/>
                </a:tc>
                <a:extLst>
                  <a:ext uri="{0D108BD9-81ED-4DB2-BD59-A6C34878D82A}">
                    <a16:rowId xmlns:a16="http://schemas.microsoft.com/office/drawing/2014/main" val="3825702281"/>
                  </a:ext>
                </a:extLst>
              </a:tr>
              <a:tr h="370840">
                <a:tc>
                  <a:txBody>
                    <a:bodyPr/>
                    <a:lstStyle/>
                    <a:p>
                      <a:r>
                        <a:rPr lang="en-US" dirty="0"/>
                        <a:t>Short Term – 4,8, 13, 26 &amp; 52 week maturities </a:t>
                      </a:r>
                    </a:p>
                  </a:txBody>
                  <a:tcPr/>
                </a:tc>
                <a:tc>
                  <a:txBody>
                    <a:bodyPr/>
                    <a:lstStyle/>
                    <a:p>
                      <a:r>
                        <a:rPr lang="en-US" dirty="0"/>
                        <a:t>Medium Term – 2 to 10 year maturities </a:t>
                      </a:r>
                    </a:p>
                  </a:txBody>
                  <a:tcPr/>
                </a:tc>
                <a:tc>
                  <a:txBody>
                    <a:bodyPr/>
                    <a:lstStyle/>
                    <a:p>
                      <a:r>
                        <a:rPr lang="en-US" dirty="0"/>
                        <a:t>Long Term – maturities 20 &amp; 30 years.</a:t>
                      </a:r>
                    </a:p>
                  </a:txBody>
                  <a:tcPr/>
                </a:tc>
                <a:extLst>
                  <a:ext uri="{0D108BD9-81ED-4DB2-BD59-A6C34878D82A}">
                    <a16:rowId xmlns:a16="http://schemas.microsoft.com/office/drawing/2014/main" val="1421503000"/>
                  </a:ext>
                </a:extLst>
              </a:tr>
            </a:tbl>
          </a:graphicData>
        </a:graphic>
      </p:graphicFrame>
    </p:spTree>
    <p:extLst>
      <p:ext uri="{BB962C8B-B14F-4D97-AF65-F5344CB8AC3E}">
        <p14:creationId xmlns:p14="http://schemas.microsoft.com/office/powerpoint/2010/main" val="2454280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507C2-82EC-971D-4D10-1F9481545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178F26-BBB8-000A-5CCB-693141EB8868}"/>
              </a:ext>
            </a:extLst>
          </p:cNvPr>
          <p:cNvSpPr>
            <a:spLocks noGrp="1"/>
          </p:cNvSpPr>
          <p:nvPr>
            <p:ph type="title"/>
          </p:nvPr>
        </p:nvSpPr>
        <p:spPr/>
        <p:txBody>
          <a:bodyPr/>
          <a:lstStyle/>
          <a:p>
            <a:pPr algn="ctr"/>
            <a:r>
              <a:rPr lang="en-US" dirty="0"/>
              <a:t>Investment Products </a:t>
            </a:r>
          </a:p>
        </p:txBody>
      </p:sp>
      <p:sp>
        <p:nvSpPr>
          <p:cNvPr id="3" name="Content Placeholder 2">
            <a:extLst>
              <a:ext uri="{FF2B5EF4-FFF2-40B4-BE49-F238E27FC236}">
                <a16:creationId xmlns:a16="http://schemas.microsoft.com/office/drawing/2014/main" id="{0252B434-0B3C-D06C-3218-A3AD213678EE}"/>
              </a:ext>
            </a:extLst>
          </p:cNvPr>
          <p:cNvSpPr>
            <a:spLocks noGrp="1"/>
          </p:cNvSpPr>
          <p:nvPr>
            <p:ph idx="1"/>
          </p:nvPr>
        </p:nvSpPr>
        <p:spPr>
          <a:xfrm>
            <a:off x="6736466" y="1421176"/>
            <a:ext cx="4617334" cy="4389315"/>
          </a:xfrm>
        </p:spPr>
        <p:txBody>
          <a:bodyPr>
            <a:normAutofit/>
          </a:bodyPr>
          <a:lstStyle/>
          <a:p>
            <a:r>
              <a:rPr lang="en-US" sz="2800" dirty="0"/>
              <a:t>Potential for high yield </a:t>
            </a:r>
          </a:p>
          <a:p>
            <a:r>
              <a:rPr lang="en-US" sz="2800" dirty="0"/>
              <a:t>Market Risk / Loss of Principal</a:t>
            </a:r>
          </a:p>
          <a:p>
            <a:r>
              <a:rPr lang="en-US" sz="2800" dirty="0"/>
              <a:t>Breach of Fiduciary Duty </a:t>
            </a:r>
          </a:p>
          <a:p>
            <a:r>
              <a:rPr lang="en-US" sz="2800" dirty="0"/>
              <a:t>Lack of Insurance </a:t>
            </a:r>
          </a:p>
          <a:p>
            <a:r>
              <a:rPr lang="en-US" sz="2800" dirty="0"/>
              <a:t>Legal Restrictions </a:t>
            </a:r>
          </a:p>
          <a:p>
            <a:endParaRPr lang="en-US" sz="2800" dirty="0"/>
          </a:p>
          <a:p>
            <a:r>
              <a:rPr lang="en-US" sz="2800" dirty="0"/>
              <a:t>Do you have an investment policy in place?</a:t>
            </a:r>
          </a:p>
        </p:txBody>
      </p:sp>
      <p:sp>
        <p:nvSpPr>
          <p:cNvPr id="4" name="Text Placeholder 3">
            <a:extLst>
              <a:ext uri="{FF2B5EF4-FFF2-40B4-BE49-F238E27FC236}">
                <a16:creationId xmlns:a16="http://schemas.microsoft.com/office/drawing/2014/main" id="{5AC2EC07-ED82-C0B8-A0F6-9AE73A8FA670}"/>
              </a:ext>
            </a:extLst>
          </p:cNvPr>
          <p:cNvSpPr>
            <a:spLocks noGrp="1"/>
          </p:cNvSpPr>
          <p:nvPr>
            <p:ph type="body" sz="half" idx="2"/>
          </p:nvPr>
        </p:nvSpPr>
        <p:spPr>
          <a:xfrm>
            <a:off x="839788" y="2655065"/>
            <a:ext cx="4565589" cy="3213922"/>
          </a:xfrm>
        </p:spPr>
        <p:txBody>
          <a:bodyPr/>
          <a:lstStyle/>
          <a:p>
            <a:pPr marL="285750" indent="-285750">
              <a:buFont typeface="Arial" panose="020B0604020202020204" pitchFamily="34" charset="0"/>
              <a:buChar char="•"/>
            </a:pPr>
            <a:r>
              <a:rPr lang="en-US" sz="3200" dirty="0"/>
              <a:t>Mutual Funds </a:t>
            </a:r>
          </a:p>
          <a:p>
            <a:pPr marL="285750" indent="-285750">
              <a:buFont typeface="Arial" panose="020B0604020202020204" pitchFamily="34" charset="0"/>
              <a:buChar char="•"/>
            </a:pPr>
            <a:r>
              <a:rPr lang="en-US" sz="3200" dirty="0"/>
              <a:t>Brokered CDs </a:t>
            </a:r>
          </a:p>
          <a:p>
            <a:pPr marL="285750" indent="-285750">
              <a:buFont typeface="Arial" panose="020B0604020202020204" pitchFamily="34" charset="0"/>
              <a:buChar char="•"/>
            </a:pPr>
            <a:r>
              <a:rPr lang="en-US" sz="3200" dirty="0"/>
              <a:t>Stocks </a:t>
            </a:r>
          </a:p>
          <a:p>
            <a:endParaRPr lang="en-US" dirty="0"/>
          </a:p>
        </p:txBody>
      </p:sp>
      <p:sp>
        <p:nvSpPr>
          <p:cNvPr id="6" name="Slide Number Placeholder 5">
            <a:extLst>
              <a:ext uri="{FF2B5EF4-FFF2-40B4-BE49-F238E27FC236}">
                <a16:creationId xmlns:a16="http://schemas.microsoft.com/office/drawing/2014/main" id="{8086568D-00E7-208C-A7A4-45E148608CE5}"/>
              </a:ext>
            </a:extLst>
          </p:cNvPr>
          <p:cNvSpPr>
            <a:spLocks noGrp="1"/>
          </p:cNvSpPr>
          <p:nvPr>
            <p:ph type="sldNum" sz="quarter" idx="12"/>
          </p:nvPr>
        </p:nvSpPr>
        <p:spPr/>
        <p:txBody>
          <a:bodyPr/>
          <a:lstStyle/>
          <a:p>
            <a:fld id="{D1543175-27FB-9942-95D7-ED5B7B1119B2}" type="slidenum">
              <a:rPr lang="en-US" smtClean="0"/>
              <a:pPr/>
              <a:t>15</a:t>
            </a:fld>
            <a:endParaRPr lang="en-US" dirty="0"/>
          </a:p>
        </p:txBody>
      </p:sp>
      <p:pic>
        <p:nvPicPr>
          <p:cNvPr id="5" name="Picture 4">
            <a:extLst>
              <a:ext uri="{FF2B5EF4-FFF2-40B4-BE49-F238E27FC236}">
                <a16:creationId xmlns:a16="http://schemas.microsoft.com/office/drawing/2014/main" id="{27041B7B-30B2-8FEF-85B4-3F418AE22777}"/>
              </a:ext>
            </a:extLst>
          </p:cNvPr>
          <p:cNvPicPr>
            <a:picLocks noChangeAspect="1"/>
          </p:cNvPicPr>
          <p:nvPr/>
        </p:nvPicPr>
        <p:blipFill>
          <a:blip r:embed="rId2"/>
          <a:stretch>
            <a:fillRect/>
          </a:stretch>
        </p:blipFill>
        <p:spPr>
          <a:xfrm>
            <a:off x="3121788" y="4049451"/>
            <a:ext cx="2466975" cy="1847850"/>
          </a:xfrm>
          <a:prstGeom prst="rect">
            <a:avLst/>
          </a:prstGeom>
        </p:spPr>
      </p:pic>
    </p:spTree>
    <p:extLst>
      <p:ext uri="{BB962C8B-B14F-4D97-AF65-F5344CB8AC3E}">
        <p14:creationId xmlns:p14="http://schemas.microsoft.com/office/powerpoint/2010/main" val="1487616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0AF29-EEEC-952D-7A24-431A845BB3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42BAE-AEBB-35A5-19DA-B5F69CBB7CA6}"/>
              </a:ext>
            </a:extLst>
          </p:cNvPr>
          <p:cNvSpPr>
            <a:spLocks noGrp="1"/>
          </p:cNvSpPr>
          <p:nvPr>
            <p:ph type="title"/>
          </p:nvPr>
        </p:nvSpPr>
        <p:spPr>
          <a:xfrm>
            <a:off x="838200" y="960699"/>
            <a:ext cx="4567177" cy="2468301"/>
          </a:xfrm>
        </p:spPr>
        <p:txBody>
          <a:bodyPr/>
          <a:lstStyle/>
          <a:p>
            <a:pPr algn="ctr"/>
            <a:r>
              <a:rPr lang="en-US" dirty="0"/>
              <a:t>What is </a:t>
            </a:r>
            <a:r>
              <a:rPr lang="en-US" dirty="0" err="1"/>
              <a:t>IntraFi</a:t>
            </a:r>
            <a:r>
              <a:rPr lang="en-US" dirty="0"/>
              <a:t> </a:t>
            </a:r>
            <a:br>
              <a:rPr lang="en-US" dirty="0"/>
            </a:br>
            <a:r>
              <a:rPr lang="en-US" dirty="0"/>
              <a:t>	</a:t>
            </a:r>
          </a:p>
        </p:txBody>
      </p:sp>
      <p:sp>
        <p:nvSpPr>
          <p:cNvPr id="6" name="Slide Number Placeholder 5">
            <a:extLst>
              <a:ext uri="{FF2B5EF4-FFF2-40B4-BE49-F238E27FC236}">
                <a16:creationId xmlns:a16="http://schemas.microsoft.com/office/drawing/2014/main" id="{DA447077-8A20-7940-1D35-5B2A4A4CCBFF}"/>
              </a:ext>
            </a:extLst>
          </p:cNvPr>
          <p:cNvSpPr>
            <a:spLocks noGrp="1"/>
          </p:cNvSpPr>
          <p:nvPr>
            <p:ph type="sldNum" sz="quarter" idx="12"/>
          </p:nvPr>
        </p:nvSpPr>
        <p:spPr/>
        <p:txBody>
          <a:bodyPr/>
          <a:lstStyle/>
          <a:p>
            <a:fld id="{D1543175-27FB-9942-95D7-ED5B7B1119B2}" type="slidenum">
              <a:rPr lang="en-US" smtClean="0"/>
              <a:pPr/>
              <a:t>16</a:t>
            </a:fld>
            <a:endParaRPr lang="en-US" dirty="0"/>
          </a:p>
        </p:txBody>
      </p:sp>
      <p:sp>
        <p:nvSpPr>
          <p:cNvPr id="9" name="Content Placeholder 8">
            <a:extLst>
              <a:ext uri="{FF2B5EF4-FFF2-40B4-BE49-F238E27FC236}">
                <a16:creationId xmlns:a16="http://schemas.microsoft.com/office/drawing/2014/main" id="{08E5A62F-F85E-3978-2CF2-E71CBEA2F4CC}"/>
              </a:ext>
            </a:extLst>
          </p:cNvPr>
          <p:cNvSpPr>
            <a:spLocks noGrp="1"/>
          </p:cNvSpPr>
          <p:nvPr>
            <p:ph idx="1"/>
          </p:nvPr>
        </p:nvSpPr>
        <p:spPr/>
        <p:txBody>
          <a:bodyPr/>
          <a:lstStyle/>
          <a:p>
            <a:r>
              <a:rPr lang="en-US" sz="2200" dirty="0"/>
              <a:t>Financial services company </a:t>
            </a:r>
          </a:p>
          <a:p>
            <a:r>
              <a:rPr lang="en-US" sz="2200" dirty="0"/>
              <a:t>Provides large $ cash management solutions. </a:t>
            </a:r>
          </a:p>
          <a:p>
            <a:r>
              <a:rPr lang="en-US" sz="2200" dirty="0"/>
              <a:t>Network of 1000’s of banks to spread large deposits across multiple institutions ensuring the full amounts remains protected by FDIC.  </a:t>
            </a:r>
          </a:p>
          <a:p>
            <a:r>
              <a:rPr lang="en-US" sz="2200" dirty="0"/>
              <a:t>It allows associations to work with a single bank, while funds are insured across a wider network.</a:t>
            </a:r>
          </a:p>
          <a:p>
            <a:r>
              <a:rPr lang="en-US" sz="2200" dirty="0"/>
              <a:t>Products available – CDARs (CDs) and ICS (operating and money market accounts)</a:t>
            </a:r>
          </a:p>
          <a:p>
            <a:endParaRPr lang="en-US" dirty="0"/>
          </a:p>
        </p:txBody>
      </p:sp>
      <p:pic>
        <p:nvPicPr>
          <p:cNvPr id="12" name="Picture 11">
            <a:extLst>
              <a:ext uri="{FF2B5EF4-FFF2-40B4-BE49-F238E27FC236}">
                <a16:creationId xmlns:a16="http://schemas.microsoft.com/office/drawing/2014/main" id="{A4FA727C-A27D-62C2-3518-4C0D8A35B587}"/>
              </a:ext>
            </a:extLst>
          </p:cNvPr>
          <p:cNvPicPr>
            <a:picLocks noChangeAspect="1"/>
          </p:cNvPicPr>
          <p:nvPr/>
        </p:nvPicPr>
        <p:blipFill>
          <a:blip r:embed="rId2"/>
          <a:stretch>
            <a:fillRect/>
          </a:stretch>
        </p:blipFill>
        <p:spPr>
          <a:xfrm>
            <a:off x="1367276" y="2836956"/>
            <a:ext cx="2992098" cy="548640"/>
          </a:xfrm>
          <a:prstGeom prst="rect">
            <a:avLst/>
          </a:prstGeom>
        </p:spPr>
      </p:pic>
    </p:spTree>
    <p:extLst>
      <p:ext uri="{BB962C8B-B14F-4D97-AF65-F5344CB8AC3E}">
        <p14:creationId xmlns:p14="http://schemas.microsoft.com/office/powerpoint/2010/main" val="78177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B4B7D-0F47-7DE1-1B57-14F84B1CE292}"/>
            </a:ext>
          </a:extLst>
        </p:cNvPr>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87E55997-99F1-E0A3-DB6F-75E206742372}"/>
              </a:ext>
            </a:extLst>
          </p:cNvPr>
          <p:cNvPicPr>
            <a:picLocks noChangeAspect="1"/>
          </p:cNvPicPr>
          <p:nvPr/>
        </p:nvPicPr>
        <p:blipFill>
          <a:blip r:embed="rId2"/>
          <a:stretch>
            <a:fillRect/>
          </a:stretch>
        </p:blipFill>
        <p:spPr>
          <a:xfrm>
            <a:off x="3046131" y="68263"/>
            <a:ext cx="6099738" cy="6721475"/>
          </a:xfrm>
          <a:prstGeom prst="rect">
            <a:avLst/>
          </a:prstGeom>
          <a:noFill/>
        </p:spPr>
      </p:pic>
      <p:sp>
        <p:nvSpPr>
          <p:cNvPr id="5" name="Slide Number Placeholder 4" hidden="1">
            <a:extLst>
              <a:ext uri="{FF2B5EF4-FFF2-40B4-BE49-F238E27FC236}">
                <a16:creationId xmlns:a16="http://schemas.microsoft.com/office/drawing/2014/main" id="{1DDF8AB2-4E12-EDB9-472D-F2DCF6B7A85A}"/>
              </a:ext>
            </a:extLst>
          </p:cNvPr>
          <p:cNvSpPr>
            <a:spLocks noGrp="1"/>
          </p:cNvSpPr>
          <p:nvPr>
            <p:ph type="sldNum" sz="quarter" idx="12"/>
          </p:nvPr>
        </p:nvSpPr>
        <p:spPr/>
        <p:txBody>
          <a:bodyPr/>
          <a:lstStyle/>
          <a:p>
            <a:pPr>
              <a:spcAft>
                <a:spcPts val="600"/>
              </a:spcAft>
            </a:pPr>
            <a:fld id="{D1543175-27FB-9942-95D7-ED5B7B1119B2}" type="slidenum">
              <a:rPr lang="en-US" smtClean="0"/>
              <a:pPr>
                <a:spcAft>
                  <a:spcPts val="600"/>
                </a:spcAft>
              </a:pPr>
              <a:t>17</a:t>
            </a:fld>
            <a:endParaRPr lang="en-US"/>
          </a:p>
        </p:txBody>
      </p:sp>
    </p:spTree>
    <p:extLst>
      <p:ext uri="{BB962C8B-B14F-4D97-AF65-F5344CB8AC3E}">
        <p14:creationId xmlns:p14="http://schemas.microsoft.com/office/powerpoint/2010/main" val="565766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A9DC-910B-DB4A-A0B5-76A3547D2F39}"/>
              </a:ext>
            </a:extLst>
          </p:cNvPr>
          <p:cNvSpPr>
            <a:spLocks noGrp="1"/>
          </p:cNvSpPr>
          <p:nvPr>
            <p:ph type="title"/>
          </p:nvPr>
        </p:nvSpPr>
        <p:spPr/>
        <p:txBody>
          <a:bodyPr/>
          <a:lstStyle/>
          <a:p>
            <a:pPr algn="ctr"/>
            <a:r>
              <a:rPr lang="en-US" dirty="0"/>
              <a:t>Rate vs APY (Annual Percentage Yield)</a:t>
            </a:r>
          </a:p>
        </p:txBody>
      </p:sp>
      <p:sp>
        <p:nvSpPr>
          <p:cNvPr id="5" name="Slide Number Placeholder 4">
            <a:extLst>
              <a:ext uri="{FF2B5EF4-FFF2-40B4-BE49-F238E27FC236}">
                <a16:creationId xmlns:a16="http://schemas.microsoft.com/office/drawing/2014/main" id="{DE19E19C-A132-0149-8FD8-7F3C595DB029}"/>
              </a:ext>
            </a:extLst>
          </p:cNvPr>
          <p:cNvSpPr>
            <a:spLocks noGrp="1"/>
          </p:cNvSpPr>
          <p:nvPr>
            <p:ph type="sldNum" sz="quarter" idx="12"/>
          </p:nvPr>
        </p:nvSpPr>
        <p:spPr/>
        <p:txBody>
          <a:bodyPr/>
          <a:lstStyle/>
          <a:p>
            <a:fld id="{D1543175-27FB-9942-95D7-ED5B7B1119B2}" type="slidenum">
              <a:rPr lang="en-US" smtClean="0"/>
              <a:pPr/>
              <a:t>18</a:t>
            </a:fld>
            <a:endParaRPr lang="en-US" dirty="0"/>
          </a:p>
        </p:txBody>
      </p:sp>
      <p:graphicFrame>
        <p:nvGraphicFramePr>
          <p:cNvPr id="6" name="Table 5">
            <a:extLst>
              <a:ext uri="{FF2B5EF4-FFF2-40B4-BE49-F238E27FC236}">
                <a16:creationId xmlns:a16="http://schemas.microsoft.com/office/drawing/2014/main" id="{21A8D1EE-573A-68FE-88EE-4BB4A0AE6820}"/>
              </a:ext>
            </a:extLst>
          </p:cNvPr>
          <p:cNvGraphicFramePr>
            <a:graphicFrameLocks noGrp="1"/>
          </p:cNvGraphicFramePr>
          <p:nvPr>
            <p:extLst>
              <p:ext uri="{D42A27DB-BD31-4B8C-83A1-F6EECF244321}">
                <p14:modId xmlns:p14="http://schemas.microsoft.com/office/powerpoint/2010/main" val="1690653426"/>
              </p:ext>
            </p:extLst>
          </p:nvPr>
        </p:nvGraphicFramePr>
        <p:xfrm>
          <a:off x="925417" y="2280492"/>
          <a:ext cx="10426794" cy="2762816"/>
        </p:xfrm>
        <a:graphic>
          <a:graphicData uri="http://schemas.openxmlformats.org/drawingml/2006/table">
            <a:tbl>
              <a:tblPr firstRow="1" bandRow="1">
                <a:tableStyleId>{5C22544A-7EE6-4342-B048-85BDC9FD1C3A}</a:tableStyleId>
              </a:tblPr>
              <a:tblGrid>
                <a:gridCol w="2423711">
                  <a:extLst>
                    <a:ext uri="{9D8B030D-6E8A-4147-A177-3AD203B41FA5}">
                      <a16:colId xmlns:a16="http://schemas.microsoft.com/office/drawing/2014/main" val="4056327714"/>
                    </a:ext>
                  </a:extLst>
                </a:gridCol>
                <a:gridCol w="4087258">
                  <a:extLst>
                    <a:ext uri="{9D8B030D-6E8A-4147-A177-3AD203B41FA5}">
                      <a16:colId xmlns:a16="http://schemas.microsoft.com/office/drawing/2014/main" val="2572022549"/>
                    </a:ext>
                  </a:extLst>
                </a:gridCol>
                <a:gridCol w="3915825">
                  <a:extLst>
                    <a:ext uri="{9D8B030D-6E8A-4147-A177-3AD203B41FA5}">
                      <a16:colId xmlns:a16="http://schemas.microsoft.com/office/drawing/2014/main" val="2964158804"/>
                    </a:ext>
                  </a:extLst>
                </a:gridCol>
              </a:tblGrid>
              <a:tr h="568256">
                <a:tc>
                  <a:txBody>
                    <a:bodyPr/>
                    <a:lstStyle/>
                    <a:p>
                      <a:endParaRPr lang="en-US" dirty="0"/>
                    </a:p>
                  </a:txBody>
                  <a:tcPr/>
                </a:tc>
                <a:tc>
                  <a:txBody>
                    <a:bodyPr/>
                    <a:lstStyle/>
                    <a:p>
                      <a:pPr algn="ctr"/>
                      <a:r>
                        <a:rPr lang="en-US" dirty="0"/>
                        <a:t>Interest Rate </a:t>
                      </a:r>
                    </a:p>
                  </a:txBody>
                  <a:tcPr/>
                </a:tc>
                <a:tc>
                  <a:txBody>
                    <a:bodyPr/>
                    <a:lstStyle/>
                    <a:p>
                      <a:pPr algn="ctr"/>
                      <a:r>
                        <a:rPr lang="en-US" dirty="0"/>
                        <a:t>APY </a:t>
                      </a:r>
                    </a:p>
                  </a:txBody>
                  <a:tcPr/>
                </a:tc>
                <a:extLst>
                  <a:ext uri="{0D108BD9-81ED-4DB2-BD59-A6C34878D82A}">
                    <a16:rowId xmlns:a16="http://schemas.microsoft.com/office/drawing/2014/main" val="2337718650"/>
                  </a:ext>
                </a:extLst>
              </a:tr>
              <a:tr h="568256">
                <a:tc>
                  <a:txBody>
                    <a:bodyPr/>
                    <a:lstStyle/>
                    <a:p>
                      <a:r>
                        <a:rPr lang="en-US" dirty="0"/>
                        <a:t>What it measures </a:t>
                      </a:r>
                    </a:p>
                  </a:txBody>
                  <a:tcPr/>
                </a:tc>
                <a:tc>
                  <a:txBody>
                    <a:bodyPr/>
                    <a:lstStyle/>
                    <a:p>
                      <a:r>
                        <a:rPr lang="en-US" dirty="0"/>
                        <a:t>The basic % of interest you earn on the principal </a:t>
                      </a:r>
                    </a:p>
                  </a:txBody>
                  <a:tcPr/>
                </a:tc>
                <a:tc>
                  <a:txBody>
                    <a:bodyPr/>
                    <a:lstStyle/>
                    <a:p>
                      <a:r>
                        <a:rPr lang="en-US" dirty="0"/>
                        <a:t>The total % of interest you would earn in one year, including compounding.</a:t>
                      </a:r>
                    </a:p>
                  </a:txBody>
                  <a:tcPr/>
                </a:tc>
                <a:extLst>
                  <a:ext uri="{0D108BD9-81ED-4DB2-BD59-A6C34878D82A}">
                    <a16:rowId xmlns:a16="http://schemas.microsoft.com/office/drawing/2014/main" val="1884794061"/>
                  </a:ext>
                </a:extLst>
              </a:tr>
              <a:tr h="568256">
                <a:tc>
                  <a:txBody>
                    <a:bodyPr/>
                    <a:lstStyle/>
                    <a:p>
                      <a:r>
                        <a:rPr lang="en-US" dirty="0"/>
                        <a:t>Compounding </a:t>
                      </a:r>
                    </a:p>
                  </a:txBody>
                  <a:tcPr/>
                </a:tc>
                <a:tc>
                  <a:txBody>
                    <a:bodyPr/>
                    <a:lstStyle/>
                    <a:p>
                      <a:r>
                        <a:rPr lang="en-US" dirty="0"/>
                        <a:t>Does not include compounding </a:t>
                      </a:r>
                    </a:p>
                  </a:txBody>
                  <a:tcPr/>
                </a:tc>
                <a:tc>
                  <a:txBody>
                    <a:bodyPr/>
                    <a:lstStyle/>
                    <a:p>
                      <a:r>
                        <a:rPr lang="en-US" dirty="0"/>
                        <a:t>You  earn interest on both your original principal and the accumulated interest.</a:t>
                      </a:r>
                    </a:p>
                  </a:txBody>
                  <a:tcPr/>
                </a:tc>
                <a:extLst>
                  <a:ext uri="{0D108BD9-81ED-4DB2-BD59-A6C34878D82A}">
                    <a16:rowId xmlns:a16="http://schemas.microsoft.com/office/drawing/2014/main" val="3861750407"/>
                  </a:ext>
                </a:extLst>
              </a:tr>
              <a:tr h="568256">
                <a:tc>
                  <a:txBody>
                    <a:bodyPr/>
                    <a:lstStyle/>
                    <a:p>
                      <a:r>
                        <a:rPr lang="en-US" dirty="0"/>
                        <a:t>For Deposit Accounts </a:t>
                      </a:r>
                    </a:p>
                  </a:txBody>
                  <a:tcPr/>
                </a:tc>
                <a:tc>
                  <a:txBody>
                    <a:bodyPr/>
                    <a:lstStyle/>
                    <a:p>
                      <a:r>
                        <a:rPr lang="en-US" dirty="0"/>
                        <a:t>Lower than APY because it doesn’t include compounding </a:t>
                      </a:r>
                    </a:p>
                  </a:txBody>
                  <a:tcPr/>
                </a:tc>
                <a:tc>
                  <a:txBody>
                    <a:bodyPr/>
                    <a:lstStyle/>
                    <a:p>
                      <a:r>
                        <a:rPr lang="en-US" dirty="0"/>
                        <a:t>Provides a more realistic picture of your total earnings over a year.</a:t>
                      </a:r>
                    </a:p>
                  </a:txBody>
                  <a:tcPr/>
                </a:tc>
                <a:extLst>
                  <a:ext uri="{0D108BD9-81ED-4DB2-BD59-A6C34878D82A}">
                    <a16:rowId xmlns:a16="http://schemas.microsoft.com/office/drawing/2014/main" val="2522551578"/>
                  </a:ext>
                </a:extLst>
              </a:tr>
            </a:tbl>
          </a:graphicData>
        </a:graphic>
      </p:graphicFrame>
    </p:spTree>
    <p:extLst>
      <p:ext uri="{BB962C8B-B14F-4D97-AF65-F5344CB8AC3E}">
        <p14:creationId xmlns:p14="http://schemas.microsoft.com/office/powerpoint/2010/main" val="398069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EB457-C5AA-6749-BA63-C81642C3A475}"/>
              </a:ext>
            </a:extLst>
          </p:cNvPr>
          <p:cNvSpPr>
            <a:spLocks noGrp="1"/>
          </p:cNvSpPr>
          <p:nvPr>
            <p:ph type="title"/>
          </p:nvPr>
        </p:nvSpPr>
        <p:spPr>
          <a:xfrm>
            <a:off x="838200" y="960699"/>
            <a:ext cx="4567177" cy="4613836"/>
          </a:xfrm>
        </p:spPr>
        <p:txBody>
          <a:bodyPr/>
          <a:lstStyle/>
          <a:p>
            <a:r>
              <a:rPr lang="en-US" dirty="0"/>
              <a:t>HOA Taxes and Reserve Accounts  </a:t>
            </a:r>
          </a:p>
        </p:txBody>
      </p:sp>
      <p:sp>
        <p:nvSpPr>
          <p:cNvPr id="3" name="Content Placeholder 2">
            <a:extLst>
              <a:ext uri="{FF2B5EF4-FFF2-40B4-BE49-F238E27FC236}">
                <a16:creationId xmlns:a16="http://schemas.microsoft.com/office/drawing/2014/main" id="{6C5D06E1-7074-704B-A6AF-482968E404E3}"/>
              </a:ext>
            </a:extLst>
          </p:cNvPr>
          <p:cNvSpPr>
            <a:spLocks noGrp="1"/>
          </p:cNvSpPr>
          <p:nvPr>
            <p:ph idx="1"/>
          </p:nvPr>
        </p:nvSpPr>
        <p:spPr/>
        <p:txBody>
          <a:bodyPr>
            <a:normAutofit lnSpcReduction="10000"/>
          </a:bodyPr>
          <a:lstStyle/>
          <a:p>
            <a:pPr fontAlgn="base"/>
            <a:r>
              <a:rPr lang="en-US" sz="2800" b="1" dirty="0"/>
              <a:t>Reserve Account Yields/Interest could be subject to taxation.   </a:t>
            </a:r>
          </a:p>
          <a:p>
            <a:pPr fontAlgn="base"/>
            <a:r>
              <a:rPr lang="en-US" sz="2800" b="1" dirty="0"/>
              <a:t>Based on association revenue and other factors interest could be taxed between 21 and 30% depending on filing type.</a:t>
            </a:r>
          </a:p>
          <a:p>
            <a:pPr fontAlgn="base"/>
            <a:r>
              <a:rPr lang="en-US" sz="2800" b="1" dirty="0"/>
              <a:t>Work with your CPA and management company to determine what is best for your association.</a:t>
            </a:r>
          </a:p>
          <a:p>
            <a:pPr fontAlgn="base"/>
            <a:endParaRPr lang="en-US" b="1" dirty="0"/>
          </a:p>
          <a:p>
            <a:endParaRPr lang="en-US" dirty="0"/>
          </a:p>
        </p:txBody>
      </p:sp>
      <p:sp>
        <p:nvSpPr>
          <p:cNvPr id="6" name="Slide Number Placeholder 5">
            <a:extLst>
              <a:ext uri="{FF2B5EF4-FFF2-40B4-BE49-F238E27FC236}">
                <a16:creationId xmlns:a16="http://schemas.microsoft.com/office/drawing/2014/main" id="{CF9ACF68-B7D7-7A47-8B51-ED68B96B188C}"/>
              </a:ext>
            </a:extLst>
          </p:cNvPr>
          <p:cNvSpPr>
            <a:spLocks noGrp="1"/>
          </p:cNvSpPr>
          <p:nvPr>
            <p:ph type="sldNum" sz="quarter" idx="12"/>
          </p:nvPr>
        </p:nvSpPr>
        <p:spPr/>
        <p:txBody>
          <a:bodyPr/>
          <a:lstStyle/>
          <a:p>
            <a:fld id="{D1543175-27FB-9942-95D7-ED5B7B1119B2}" type="slidenum">
              <a:rPr lang="en-US" smtClean="0"/>
              <a:pPr/>
              <a:t>19</a:t>
            </a:fld>
            <a:endParaRPr lang="en-US" dirty="0"/>
          </a:p>
        </p:txBody>
      </p:sp>
    </p:spTree>
    <p:extLst>
      <p:ext uri="{BB962C8B-B14F-4D97-AF65-F5344CB8AC3E}">
        <p14:creationId xmlns:p14="http://schemas.microsoft.com/office/powerpoint/2010/main" val="275369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15C13-4BFC-E4F0-5423-9FE4225E4F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01595D-BE42-1411-E585-B0F3B3FACEBA}"/>
              </a:ext>
            </a:extLst>
          </p:cNvPr>
          <p:cNvSpPr>
            <a:spLocks noGrp="1"/>
          </p:cNvSpPr>
          <p:nvPr>
            <p:ph type="title"/>
          </p:nvPr>
        </p:nvSpPr>
        <p:spPr>
          <a:xfrm>
            <a:off x="838200" y="960699"/>
            <a:ext cx="10517669" cy="4411401"/>
          </a:xfrm>
        </p:spPr>
        <p:txBody>
          <a:bodyPr/>
          <a:lstStyle/>
          <a:p>
            <a:pPr algn="ctr"/>
            <a:r>
              <a:rPr lang="en-US" dirty="0"/>
              <a:t>Community Association Banking </a:t>
            </a:r>
            <a:br>
              <a:rPr lang="en-US" dirty="0"/>
            </a:br>
            <a:br>
              <a:rPr lang="en-US" dirty="0"/>
            </a:br>
            <a:r>
              <a:rPr lang="en-US" dirty="0"/>
              <a:t>Prepare - Have a strategy for your funds</a:t>
            </a:r>
          </a:p>
        </p:txBody>
      </p:sp>
      <p:sp>
        <p:nvSpPr>
          <p:cNvPr id="5" name="Slide Number Placeholder 4">
            <a:extLst>
              <a:ext uri="{FF2B5EF4-FFF2-40B4-BE49-F238E27FC236}">
                <a16:creationId xmlns:a16="http://schemas.microsoft.com/office/drawing/2014/main" id="{0BF5A534-85A4-BAFE-21FF-55D4E4413A64}"/>
              </a:ext>
            </a:extLst>
          </p:cNvPr>
          <p:cNvSpPr>
            <a:spLocks noGrp="1"/>
          </p:cNvSpPr>
          <p:nvPr>
            <p:ph type="sldNum" sz="quarter" idx="12"/>
          </p:nvPr>
        </p:nvSpPr>
        <p:spPr/>
        <p:txBody>
          <a:bodyPr/>
          <a:lstStyle/>
          <a:p>
            <a:fld id="{D1543175-27FB-9942-95D7-ED5B7B1119B2}" type="slidenum">
              <a:rPr lang="en-US" smtClean="0"/>
              <a:pPr/>
              <a:t>2</a:t>
            </a:fld>
            <a:endParaRPr lang="en-US" dirty="0"/>
          </a:p>
        </p:txBody>
      </p:sp>
    </p:spTree>
    <p:extLst>
      <p:ext uri="{BB962C8B-B14F-4D97-AF65-F5344CB8AC3E}">
        <p14:creationId xmlns:p14="http://schemas.microsoft.com/office/powerpoint/2010/main" val="529799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4" name="Rectangle 615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Question Mark Illustration"/>
          <p:cNvPicPr>
            <a:picLocks noChangeAspect="1" noChangeArrowheads="1"/>
          </p:cNvPicPr>
          <p:nvPr/>
        </p:nvPicPr>
        <p:blipFill>
          <a:blip r:embed="rId2" cstate="print">
            <a:extLst>
              <a:ext uri="{28A0092B-C50C-407E-A947-70E740481C1C}">
                <a14:useLocalDpi xmlns:a14="http://schemas.microsoft.com/office/drawing/2010/main" val="0"/>
              </a:ext>
            </a:extLst>
          </a:blip>
          <a:srcRect b="12888"/>
          <a:stretch>
            <a:fillRect/>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271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E19E19C-A132-0149-8FD8-7F3C595DB029}"/>
              </a:ext>
            </a:extLst>
          </p:cNvPr>
          <p:cNvSpPr>
            <a:spLocks noGrp="1"/>
          </p:cNvSpPr>
          <p:nvPr>
            <p:ph type="sldNum" sz="quarter" idx="12"/>
          </p:nvPr>
        </p:nvSpPr>
        <p:spPr/>
        <p:txBody>
          <a:bodyPr/>
          <a:lstStyle/>
          <a:p>
            <a:fld id="{D1543175-27FB-9942-95D7-ED5B7B1119B2}" type="slidenum">
              <a:rPr lang="en-US" smtClean="0"/>
              <a:pPr/>
              <a:t>3</a:t>
            </a:fld>
            <a:endParaRPr lang="en-US" dirty="0"/>
          </a:p>
        </p:txBody>
      </p:sp>
      <p:pic>
        <p:nvPicPr>
          <p:cNvPr id="4" name="Pepsi Max - Interview-1.mov">
            <a:extLst>
              <a:ext uri="{FF2B5EF4-FFF2-40B4-BE49-F238E27FC236}">
                <a16:creationId xmlns:a16="http://schemas.microsoft.com/office/drawing/2014/main" id="{3780E87E-38C1-84E8-D69B-B58D9EE32CD4}"/>
              </a:ext>
            </a:extLst>
          </p:cNvPr>
          <p:cNvPicPr>
            <a:picLocks/>
          </p:cNvPicPr>
          <p:nvPr>
            <a:videoFile r:link="rId2"/>
            <p:extLst>
              <p:ext uri="{DAA4B4D4-6D71-4841-9C94-3DE7FCFB9230}">
                <p14:media xmlns:p14="http://schemas.microsoft.com/office/powerpoint/2010/main" r:embed="rId1"/>
              </p:ext>
            </p:extLst>
          </p:nvPr>
        </p:nvPicPr>
        <p:blipFill>
          <a:blip r:embed="rId4"/>
          <a:stretch>
            <a:fillRect/>
          </a:stretch>
        </p:blipFill>
        <p:spPr>
          <a:xfrm>
            <a:off x="2163763" y="197023"/>
            <a:ext cx="7855545" cy="5801320"/>
          </a:xfrm>
          <a:prstGeom prst="rect">
            <a:avLst/>
          </a:prstGeom>
          <a:ln w="12700">
            <a:miter lim="400000"/>
          </a:ln>
        </p:spPr>
      </p:pic>
    </p:spTree>
    <p:extLst>
      <p:ext uri="{BB962C8B-B14F-4D97-AF65-F5344CB8AC3E}">
        <p14:creationId xmlns:p14="http://schemas.microsoft.com/office/powerpoint/2010/main" val="423553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8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0470A-7C9F-2B8C-2BEA-B6EB830B0E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3AA40-4994-4615-C6E1-B92E842442D8}"/>
              </a:ext>
            </a:extLst>
          </p:cNvPr>
          <p:cNvSpPr>
            <a:spLocks noGrp="1"/>
          </p:cNvSpPr>
          <p:nvPr>
            <p:ph type="title"/>
          </p:nvPr>
        </p:nvSpPr>
        <p:spPr/>
        <p:txBody>
          <a:bodyPr/>
          <a:lstStyle/>
          <a:p>
            <a:r>
              <a:rPr lang="en-US" dirty="0"/>
              <a:t>HOA Reserve Fund Investment Rules </a:t>
            </a:r>
          </a:p>
        </p:txBody>
      </p:sp>
      <p:sp>
        <p:nvSpPr>
          <p:cNvPr id="3" name="Text Placeholder 2">
            <a:extLst>
              <a:ext uri="{FF2B5EF4-FFF2-40B4-BE49-F238E27FC236}">
                <a16:creationId xmlns:a16="http://schemas.microsoft.com/office/drawing/2014/main" id="{00096CD6-90D7-0093-5647-0BB52E4DFF8C}"/>
              </a:ext>
            </a:extLst>
          </p:cNvPr>
          <p:cNvSpPr>
            <a:spLocks noGrp="1"/>
          </p:cNvSpPr>
          <p:nvPr>
            <p:ph type="body" sz="half" idx="2"/>
          </p:nvPr>
        </p:nvSpPr>
        <p:spPr>
          <a:xfrm>
            <a:off x="838200" y="2181204"/>
            <a:ext cx="10514012" cy="3716097"/>
          </a:xfrm>
        </p:spPr>
        <p:txBody>
          <a:bodyPr/>
          <a:lstStyle/>
          <a:p>
            <a:endParaRPr lang="en-US" dirty="0"/>
          </a:p>
          <a:p>
            <a:r>
              <a:rPr lang="en-US" sz="3200" dirty="0"/>
              <a:t>Rule #1: Safety Above All Else </a:t>
            </a:r>
          </a:p>
          <a:p>
            <a:endParaRPr lang="en-US" sz="3200" dirty="0"/>
          </a:p>
          <a:p>
            <a:r>
              <a:rPr lang="en-US" sz="3200" dirty="0"/>
              <a:t>Rule #2: Liquidity is a Must </a:t>
            </a:r>
          </a:p>
          <a:p>
            <a:endParaRPr lang="en-US" sz="3200" dirty="0"/>
          </a:p>
          <a:p>
            <a:r>
              <a:rPr lang="en-US" sz="3200" dirty="0"/>
              <a:t>Rule #3: Consider Yield Last </a:t>
            </a:r>
          </a:p>
        </p:txBody>
      </p:sp>
      <p:sp>
        <p:nvSpPr>
          <p:cNvPr id="5" name="Slide Number Placeholder 4">
            <a:extLst>
              <a:ext uri="{FF2B5EF4-FFF2-40B4-BE49-F238E27FC236}">
                <a16:creationId xmlns:a16="http://schemas.microsoft.com/office/drawing/2014/main" id="{4EFCBC48-9CCA-57A1-A3D2-A96CD7FCC4A4}"/>
              </a:ext>
            </a:extLst>
          </p:cNvPr>
          <p:cNvSpPr>
            <a:spLocks noGrp="1"/>
          </p:cNvSpPr>
          <p:nvPr>
            <p:ph type="sldNum" sz="quarter" idx="12"/>
          </p:nvPr>
        </p:nvSpPr>
        <p:spPr/>
        <p:txBody>
          <a:bodyPr/>
          <a:lstStyle/>
          <a:p>
            <a:fld id="{D1543175-27FB-9942-95D7-ED5B7B1119B2}" type="slidenum">
              <a:rPr lang="en-US" smtClean="0"/>
              <a:pPr/>
              <a:t>4</a:t>
            </a:fld>
            <a:endParaRPr lang="en-US" dirty="0"/>
          </a:p>
        </p:txBody>
      </p:sp>
    </p:spTree>
    <p:extLst>
      <p:ext uri="{BB962C8B-B14F-4D97-AF65-F5344CB8AC3E}">
        <p14:creationId xmlns:p14="http://schemas.microsoft.com/office/powerpoint/2010/main" val="319238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EB457-C5AA-6749-BA63-C81642C3A475}"/>
              </a:ext>
            </a:extLst>
          </p:cNvPr>
          <p:cNvSpPr>
            <a:spLocks noGrp="1"/>
          </p:cNvSpPr>
          <p:nvPr>
            <p:ph type="title"/>
          </p:nvPr>
        </p:nvSpPr>
        <p:spPr/>
        <p:txBody>
          <a:bodyPr/>
          <a:lstStyle/>
          <a:p>
            <a:pPr algn="ctr"/>
            <a:r>
              <a:rPr lang="en-US" dirty="0"/>
              <a:t>What is FDIC?</a:t>
            </a:r>
          </a:p>
        </p:txBody>
      </p:sp>
      <p:sp>
        <p:nvSpPr>
          <p:cNvPr id="3" name="Content Placeholder 2">
            <a:extLst>
              <a:ext uri="{FF2B5EF4-FFF2-40B4-BE49-F238E27FC236}">
                <a16:creationId xmlns:a16="http://schemas.microsoft.com/office/drawing/2014/main" id="{6C5D06E1-7074-704B-A6AF-482968E404E3}"/>
              </a:ext>
            </a:extLst>
          </p:cNvPr>
          <p:cNvSpPr>
            <a:spLocks noGrp="1"/>
          </p:cNvSpPr>
          <p:nvPr>
            <p:ph idx="1"/>
          </p:nvPr>
        </p:nvSpPr>
        <p:spPr>
          <a:xfrm>
            <a:off x="6429676" y="960700"/>
            <a:ext cx="4924124" cy="4849792"/>
          </a:xfrm>
        </p:spPr>
        <p:txBody>
          <a:bodyPr>
            <a:normAutofit/>
          </a:bodyPr>
          <a:lstStyle/>
          <a:p>
            <a:pPr marL="0" indent="0">
              <a:buNone/>
            </a:pPr>
            <a:r>
              <a:rPr lang="en-US" sz="3200" dirty="0"/>
              <a:t>What is the FDIC Coverage for an Association?</a:t>
            </a:r>
          </a:p>
          <a:p>
            <a:pPr marL="0" indent="0">
              <a:buNone/>
            </a:pPr>
            <a:endParaRPr lang="en-US" sz="3200" dirty="0"/>
          </a:p>
          <a:p>
            <a:r>
              <a:rPr lang="en-US" sz="3200" dirty="0"/>
              <a:t>$250,000 </a:t>
            </a:r>
          </a:p>
          <a:p>
            <a:r>
              <a:rPr lang="en-US" sz="3200" dirty="0"/>
              <a:t>Per Tax ID </a:t>
            </a:r>
          </a:p>
          <a:p>
            <a:r>
              <a:rPr lang="en-US" sz="3200" dirty="0"/>
              <a:t>Per Banking Institution</a:t>
            </a:r>
          </a:p>
        </p:txBody>
      </p:sp>
      <p:sp>
        <p:nvSpPr>
          <p:cNvPr id="4" name="Text Placeholder 3">
            <a:extLst>
              <a:ext uri="{FF2B5EF4-FFF2-40B4-BE49-F238E27FC236}">
                <a16:creationId xmlns:a16="http://schemas.microsoft.com/office/drawing/2014/main" id="{2E47B9F5-785B-8D4E-A70D-205BD5F04041}"/>
              </a:ext>
            </a:extLst>
          </p:cNvPr>
          <p:cNvSpPr>
            <a:spLocks noGrp="1"/>
          </p:cNvSpPr>
          <p:nvPr>
            <p:ph type="body" sz="half" idx="2"/>
          </p:nvPr>
        </p:nvSpPr>
        <p:spPr/>
        <p:txBody>
          <a:bodyPr/>
          <a:lstStyle/>
          <a:p>
            <a:pPr algn="ctr"/>
            <a:r>
              <a:rPr lang="en-US" dirty="0"/>
              <a:t>Federal Deposit Insurance Corporation</a:t>
            </a:r>
          </a:p>
          <a:p>
            <a:endParaRPr lang="en-US" dirty="0"/>
          </a:p>
          <a:p>
            <a:pPr algn="ctr"/>
            <a:r>
              <a:rPr lang="en-US" dirty="0"/>
              <a:t>The Federal Deposit Insurance Corporation (FDIC) is an independent agency created by the Congress to maintain stability and public confidence in the nation’s financial system. The FDIC insures deposits; examines and supervises financial institutions for safety, soundness, and consumer protection; makes large and complex financial institutions resolvable; and manages receiverships.</a:t>
            </a:r>
          </a:p>
        </p:txBody>
      </p:sp>
      <p:sp>
        <p:nvSpPr>
          <p:cNvPr id="6" name="Slide Number Placeholder 5">
            <a:extLst>
              <a:ext uri="{FF2B5EF4-FFF2-40B4-BE49-F238E27FC236}">
                <a16:creationId xmlns:a16="http://schemas.microsoft.com/office/drawing/2014/main" id="{CF9ACF68-B7D7-7A47-8B51-ED68B96B188C}"/>
              </a:ext>
            </a:extLst>
          </p:cNvPr>
          <p:cNvSpPr>
            <a:spLocks noGrp="1"/>
          </p:cNvSpPr>
          <p:nvPr>
            <p:ph type="sldNum" sz="quarter" idx="12"/>
          </p:nvPr>
        </p:nvSpPr>
        <p:spPr/>
        <p:txBody>
          <a:bodyPr/>
          <a:lstStyle/>
          <a:p>
            <a:fld id="{D1543175-27FB-9942-95D7-ED5B7B1119B2}" type="slidenum">
              <a:rPr lang="en-US" smtClean="0"/>
              <a:pPr/>
              <a:t>5</a:t>
            </a:fld>
            <a:endParaRPr lang="en-US" dirty="0"/>
          </a:p>
        </p:txBody>
      </p:sp>
      <p:pic>
        <p:nvPicPr>
          <p:cNvPr id="5" name="Picture 3">
            <a:extLst>
              <a:ext uri="{FF2B5EF4-FFF2-40B4-BE49-F238E27FC236}">
                <a16:creationId xmlns:a16="http://schemas.microsoft.com/office/drawing/2014/main" id="{BC4BE45F-A3A3-EA52-5291-BD728D40B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8121" y="5074340"/>
            <a:ext cx="4244091"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10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87B24-3EA9-E048-4EE0-6CA1445A7C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2EA7BB-B6C8-6239-DB72-2CEEEDB6F133}"/>
              </a:ext>
            </a:extLst>
          </p:cNvPr>
          <p:cNvSpPr>
            <a:spLocks noGrp="1"/>
          </p:cNvSpPr>
          <p:nvPr>
            <p:ph type="title"/>
          </p:nvPr>
        </p:nvSpPr>
        <p:spPr>
          <a:xfrm>
            <a:off x="838200" y="960699"/>
            <a:ext cx="4567177" cy="4062993"/>
          </a:xfrm>
        </p:spPr>
        <p:txBody>
          <a:bodyPr anchor="ctr">
            <a:normAutofit/>
          </a:bodyPr>
          <a:lstStyle/>
          <a:p>
            <a:r>
              <a:rPr lang="en-US" dirty="0"/>
              <a:t>What questions should you be asking when deciding where to put or invest association funds? </a:t>
            </a:r>
            <a:br>
              <a:rPr lang="en-US" sz="1800" dirty="0"/>
            </a:br>
            <a:endParaRPr lang="en-US" sz="1800" dirty="0"/>
          </a:p>
        </p:txBody>
      </p:sp>
      <p:pic>
        <p:nvPicPr>
          <p:cNvPr id="4" name="Picture 4" descr="Toolbox Talks: 3 questions to ask (and not ask) your workers">
            <a:extLst>
              <a:ext uri="{FF2B5EF4-FFF2-40B4-BE49-F238E27FC236}">
                <a16:creationId xmlns:a16="http://schemas.microsoft.com/office/drawing/2014/main" id="{BB9FD76B-9FC7-6201-6CD5-DD54820B62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38" r="22677" b="2592"/>
          <a:stretch>
            <a:fillRect/>
          </a:stretch>
        </p:blipFill>
        <p:spPr bwMode="auto">
          <a:xfrm>
            <a:off x="6927368" y="960700"/>
            <a:ext cx="4235530" cy="4724004"/>
          </a:xfrm>
          <a:prstGeom prst="rect">
            <a:avLst/>
          </a:prstGeom>
          <a:noFill/>
        </p:spPr>
      </p:pic>
      <p:sp>
        <p:nvSpPr>
          <p:cNvPr id="5" name="Slide Number Placeholder 4" hidden="1">
            <a:extLst>
              <a:ext uri="{FF2B5EF4-FFF2-40B4-BE49-F238E27FC236}">
                <a16:creationId xmlns:a16="http://schemas.microsoft.com/office/drawing/2014/main" id="{B9AA9902-1242-59BE-B206-C8CCB787869D}"/>
              </a:ext>
            </a:extLst>
          </p:cNvPr>
          <p:cNvSpPr>
            <a:spLocks noGrp="1"/>
          </p:cNvSpPr>
          <p:nvPr>
            <p:ph type="sldNum" sz="quarter" idx="12"/>
          </p:nvPr>
        </p:nvSpPr>
        <p:spPr/>
        <p:txBody>
          <a:bodyPr/>
          <a:lstStyle/>
          <a:p>
            <a:pPr>
              <a:spcAft>
                <a:spcPts val="600"/>
              </a:spcAft>
            </a:pPr>
            <a:fld id="{D1543175-27FB-9942-95D7-ED5B7B1119B2}" type="slidenum">
              <a:rPr lang="en-US" smtClean="0"/>
              <a:pPr>
                <a:spcAft>
                  <a:spcPts val="600"/>
                </a:spcAft>
              </a:pPr>
              <a:t>6</a:t>
            </a:fld>
            <a:endParaRPr lang="en-US"/>
          </a:p>
        </p:txBody>
      </p:sp>
    </p:spTree>
    <p:extLst>
      <p:ext uri="{BB962C8B-B14F-4D97-AF65-F5344CB8AC3E}">
        <p14:creationId xmlns:p14="http://schemas.microsoft.com/office/powerpoint/2010/main" val="3894542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4F0622-076A-2F70-EC66-93EACAA9CFBE}"/>
              </a:ext>
            </a:extLst>
          </p:cNvPr>
          <p:cNvSpPr>
            <a:spLocks noGrp="1"/>
          </p:cNvSpPr>
          <p:nvPr>
            <p:ph type="title"/>
          </p:nvPr>
        </p:nvSpPr>
        <p:spPr>
          <a:xfrm>
            <a:off x="838200" y="960699"/>
            <a:ext cx="4567177" cy="1192191"/>
          </a:xfrm>
        </p:spPr>
        <p:txBody>
          <a:bodyPr anchor="ctr">
            <a:noAutofit/>
          </a:bodyPr>
          <a:lstStyle/>
          <a:p>
            <a:r>
              <a:rPr lang="en-US" sz="3600" dirty="0"/>
              <a:t>How much $ does the association have in their bank accounts?</a:t>
            </a:r>
          </a:p>
        </p:txBody>
      </p:sp>
      <p:pic>
        <p:nvPicPr>
          <p:cNvPr id="4102" name="Picture 6" descr="HOA Reserve Study 101: Does Your ...">
            <a:extLst>
              <a:ext uri="{FF2B5EF4-FFF2-40B4-BE49-F238E27FC236}">
                <a16:creationId xmlns:a16="http://schemas.microsoft.com/office/drawing/2014/main" id="{CE633D4F-5FC3-79DB-9C67-C9BF1217C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396" r="1" b="1"/>
          <a:stretch>
            <a:fillRect/>
          </a:stretch>
        </p:blipFill>
        <p:spPr bwMode="auto">
          <a:xfrm>
            <a:off x="6736466" y="960700"/>
            <a:ext cx="4617334" cy="484979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C5D06E1-7074-704B-A6AF-482968E404E3}"/>
              </a:ext>
            </a:extLst>
          </p:cNvPr>
          <p:cNvSpPr>
            <a:spLocks noGrp="1"/>
          </p:cNvSpPr>
          <p:nvPr>
            <p:ph type="body" sz="half" idx="2"/>
          </p:nvPr>
        </p:nvSpPr>
        <p:spPr>
          <a:xfrm>
            <a:off x="838200" y="2577433"/>
            <a:ext cx="4565589" cy="2500753"/>
          </a:xfrm>
        </p:spPr>
        <p:txBody>
          <a:bodyPr>
            <a:normAutofit/>
          </a:bodyPr>
          <a:lstStyle/>
          <a:p>
            <a:pPr marL="457200" indent="-457200">
              <a:buFont typeface="Arial" panose="020B0604020202020204" pitchFamily="34" charset="0"/>
              <a:buChar char="•"/>
            </a:pPr>
            <a:r>
              <a:rPr lang="en-US" sz="2400" dirty="0"/>
              <a:t>Review Balance Sheet </a:t>
            </a:r>
          </a:p>
          <a:p>
            <a:pPr marL="457200" indent="-457200">
              <a:buFont typeface="Arial" panose="020B0604020202020204" pitchFamily="34" charset="0"/>
              <a:buChar char="•"/>
            </a:pPr>
            <a:r>
              <a:rPr lang="en-US" sz="2400" dirty="0"/>
              <a:t>Review Income Statement P&amp;L </a:t>
            </a:r>
          </a:p>
          <a:p>
            <a:pPr marL="457200" indent="-457200">
              <a:buFont typeface="Arial" panose="020B0604020202020204" pitchFamily="34" charset="0"/>
              <a:buChar char="•"/>
            </a:pPr>
            <a:r>
              <a:rPr lang="en-US" sz="2400" dirty="0"/>
              <a:t>Review Budget </a:t>
            </a:r>
          </a:p>
          <a:p>
            <a:pPr marL="457200" indent="-457200">
              <a:buFont typeface="Arial" panose="020B0604020202020204" pitchFamily="34" charset="0"/>
              <a:buChar char="•"/>
            </a:pPr>
            <a:r>
              <a:rPr lang="en-US" sz="2400" dirty="0"/>
              <a:t>Review Outstanding Receivables </a:t>
            </a:r>
          </a:p>
          <a:p>
            <a:endParaRPr lang="en-US" dirty="0"/>
          </a:p>
        </p:txBody>
      </p:sp>
      <p:sp>
        <p:nvSpPr>
          <p:cNvPr id="6" name="Slide Number Placeholder 5" hidden="1">
            <a:extLst>
              <a:ext uri="{FF2B5EF4-FFF2-40B4-BE49-F238E27FC236}">
                <a16:creationId xmlns:a16="http://schemas.microsoft.com/office/drawing/2014/main" id="{CF9ACF68-B7D7-7A47-8B51-ED68B96B188C}"/>
              </a:ext>
            </a:extLst>
          </p:cNvPr>
          <p:cNvSpPr>
            <a:spLocks noGrp="1"/>
          </p:cNvSpPr>
          <p:nvPr>
            <p:ph type="sldNum" sz="quarter" idx="12"/>
          </p:nvPr>
        </p:nvSpPr>
        <p:spPr/>
        <p:txBody>
          <a:bodyPr/>
          <a:lstStyle/>
          <a:p>
            <a:pPr>
              <a:spcAft>
                <a:spcPts val="600"/>
              </a:spcAft>
            </a:pPr>
            <a:fld id="{D1543175-27FB-9942-95D7-ED5B7B1119B2}" type="slidenum">
              <a:rPr lang="en-US" smtClean="0"/>
              <a:pPr>
                <a:spcAft>
                  <a:spcPts val="600"/>
                </a:spcAft>
              </a:pPr>
              <a:t>7</a:t>
            </a:fld>
            <a:endParaRPr lang="en-US"/>
          </a:p>
        </p:txBody>
      </p:sp>
    </p:spTree>
    <p:extLst>
      <p:ext uri="{BB962C8B-B14F-4D97-AF65-F5344CB8AC3E}">
        <p14:creationId xmlns:p14="http://schemas.microsoft.com/office/powerpoint/2010/main" val="187727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EB457-C5AA-6749-BA63-C81642C3A475}"/>
              </a:ext>
            </a:extLst>
          </p:cNvPr>
          <p:cNvSpPr>
            <a:spLocks noGrp="1"/>
          </p:cNvSpPr>
          <p:nvPr>
            <p:ph type="title"/>
          </p:nvPr>
        </p:nvSpPr>
        <p:spPr>
          <a:xfrm>
            <a:off x="838200" y="960699"/>
            <a:ext cx="4567177" cy="2468301"/>
          </a:xfrm>
        </p:spPr>
        <p:txBody>
          <a:bodyPr/>
          <a:lstStyle/>
          <a:p>
            <a:r>
              <a:rPr lang="en-US" dirty="0"/>
              <a:t>What Projects are taking place this year of next?</a:t>
            </a:r>
          </a:p>
        </p:txBody>
      </p:sp>
      <p:sp>
        <p:nvSpPr>
          <p:cNvPr id="3" name="Content Placeholder 2">
            <a:extLst>
              <a:ext uri="{FF2B5EF4-FFF2-40B4-BE49-F238E27FC236}">
                <a16:creationId xmlns:a16="http://schemas.microsoft.com/office/drawing/2014/main" id="{6C5D06E1-7074-704B-A6AF-482968E404E3}"/>
              </a:ext>
            </a:extLst>
          </p:cNvPr>
          <p:cNvSpPr>
            <a:spLocks noGrp="1"/>
          </p:cNvSpPr>
          <p:nvPr>
            <p:ph idx="1"/>
          </p:nvPr>
        </p:nvSpPr>
        <p:spPr/>
        <p:txBody>
          <a:bodyPr>
            <a:normAutofit/>
          </a:bodyPr>
          <a:lstStyle/>
          <a:p>
            <a:r>
              <a:rPr lang="en-US" sz="2800" dirty="0"/>
              <a:t>What is the cost of the project(s)? </a:t>
            </a:r>
          </a:p>
          <a:p>
            <a:r>
              <a:rPr lang="en-US" sz="2800" dirty="0"/>
              <a:t>How much do we currently have for the project? </a:t>
            </a:r>
          </a:p>
          <a:p>
            <a:r>
              <a:rPr lang="en-US" sz="2800" dirty="0"/>
              <a:t>When will the association need to use these funds for a project? </a:t>
            </a:r>
          </a:p>
        </p:txBody>
      </p:sp>
      <p:sp>
        <p:nvSpPr>
          <p:cNvPr id="6" name="Slide Number Placeholder 5">
            <a:extLst>
              <a:ext uri="{FF2B5EF4-FFF2-40B4-BE49-F238E27FC236}">
                <a16:creationId xmlns:a16="http://schemas.microsoft.com/office/drawing/2014/main" id="{CF9ACF68-B7D7-7A47-8B51-ED68B96B188C}"/>
              </a:ext>
            </a:extLst>
          </p:cNvPr>
          <p:cNvSpPr>
            <a:spLocks noGrp="1"/>
          </p:cNvSpPr>
          <p:nvPr>
            <p:ph type="sldNum" sz="quarter" idx="12"/>
          </p:nvPr>
        </p:nvSpPr>
        <p:spPr/>
        <p:txBody>
          <a:bodyPr/>
          <a:lstStyle/>
          <a:p>
            <a:fld id="{D1543175-27FB-9942-95D7-ED5B7B1119B2}" type="slidenum">
              <a:rPr lang="en-US" smtClean="0"/>
              <a:pPr/>
              <a:t>8</a:t>
            </a:fld>
            <a:endParaRPr lang="en-US" dirty="0"/>
          </a:p>
        </p:txBody>
      </p:sp>
      <p:pic>
        <p:nvPicPr>
          <p:cNvPr id="5" name="Picture 4">
            <a:extLst>
              <a:ext uri="{FF2B5EF4-FFF2-40B4-BE49-F238E27FC236}">
                <a16:creationId xmlns:a16="http://schemas.microsoft.com/office/drawing/2014/main" id="{893C7326-1E03-2BAB-5932-1B8440668A52}"/>
              </a:ext>
            </a:extLst>
          </p:cNvPr>
          <p:cNvPicPr>
            <a:picLocks noChangeAspect="1"/>
          </p:cNvPicPr>
          <p:nvPr/>
        </p:nvPicPr>
        <p:blipFill>
          <a:blip r:embed="rId2"/>
          <a:stretch>
            <a:fillRect/>
          </a:stretch>
        </p:blipFill>
        <p:spPr>
          <a:xfrm>
            <a:off x="1021934" y="3429000"/>
            <a:ext cx="3886200" cy="2571750"/>
          </a:xfrm>
          <a:prstGeom prst="rect">
            <a:avLst/>
          </a:prstGeom>
        </p:spPr>
      </p:pic>
    </p:spTree>
    <p:extLst>
      <p:ext uri="{BB962C8B-B14F-4D97-AF65-F5344CB8AC3E}">
        <p14:creationId xmlns:p14="http://schemas.microsoft.com/office/powerpoint/2010/main" val="1223024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4F29B-7922-34DF-2C6C-42B7CB4ECE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D0B970-B1B5-3642-4C71-5052363E04E4}"/>
              </a:ext>
            </a:extLst>
          </p:cNvPr>
          <p:cNvSpPr>
            <a:spLocks noGrp="1"/>
          </p:cNvSpPr>
          <p:nvPr>
            <p:ph type="title"/>
          </p:nvPr>
        </p:nvSpPr>
        <p:spPr>
          <a:xfrm>
            <a:off x="838200" y="960699"/>
            <a:ext cx="4567177" cy="3490115"/>
          </a:xfrm>
        </p:spPr>
        <p:txBody>
          <a:bodyPr/>
          <a:lstStyle/>
          <a:p>
            <a:r>
              <a:rPr lang="en-US" dirty="0"/>
              <a:t>Has the association done a reserve study?</a:t>
            </a:r>
          </a:p>
        </p:txBody>
      </p:sp>
      <p:sp>
        <p:nvSpPr>
          <p:cNvPr id="3" name="Content Placeholder 2">
            <a:extLst>
              <a:ext uri="{FF2B5EF4-FFF2-40B4-BE49-F238E27FC236}">
                <a16:creationId xmlns:a16="http://schemas.microsoft.com/office/drawing/2014/main" id="{29400F72-560E-0A0E-0A37-5F12600D508C}"/>
              </a:ext>
            </a:extLst>
          </p:cNvPr>
          <p:cNvSpPr>
            <a:spLocks noGrp="1"/>
          </p:cNvSpPr>
          <p:nvPr>
            <p:ph idx="1"/>
          </p:nvPr>
        </p:nvSpPr>
        <p:spPr/>
        <p:txBody>
          <a:bodyPr>
            <a:normAutofit/>
          </a:bodyPr>
          <a:lstStyle/>
          <a:p>
            <a:r>
              <a:rPr lang="en-US" sz="2800" dirty="0"/>
              <a:t>When does the association anticipate needing funds based on the reserve study.</a:t>
            </a:r>
          </a:p>
          <a:p>
            <a:r>
              <a:rPr lang="en-US" sz="2800" dirty="0"/>
              <a:t>Will the association need a special assessment or a loan?</a:t>
            </a:r>
          </a:p>
        </p:txBody>
      </p:sp>
      <p:sp>
        <p:nvSpPr>
          <p:cNvPr id="6" name="Slide Number Placeholder 5">
            <a:extLst>
              <a:ext uri="{FF2B5EF4-FFF2-40B4-BE49-F238E27FC236}">
                <a16:creationId xmlns:a16="http://schemas.microsoft.com/office/drawing/2014/main" id="{5D074E06-FD6F-FFE4-794E-C813EA357348}"/>
              </a:ext>
            </a:extLst>
          </p:cNvPr>
          <p:cNvSpPr>
            <a:spLocks noGrp="1"/>
          </p:cNvSpPr>
          <p:nvPr>
            <p:ph type="sldNum" sz="quarter" idx="12"/>
          </p:nvPr>
        </p:nvSpPr>
        <p:spPr/>
        <p:txBody>
          <a:bodyPr/>
          <a:lstStyle/>
          <a:p>
            <a:fld id="{D1543175-27FB-9942-95D7-ED5B7B1119B2}" type="slidenum">
              <a:rPr lang="en-US" smtClean="0"/>
              <a:pPr/>
              <a:t>9</a:t>
            </a:fld>
            <a:endParaRPr lang="en-US" dirty="0"/>
          </a:p>
        </p:txBody>
      </p:sp>
      <p:pic>
        <p:nvPicPr>
          <p:cNvPr id="5122" name="Picture 2" descr="Understanding HOA Reserve Funds and ...">
            <a:extLst>
              <a:ext uri="{FF2B5EF4-FFF2-40B4-BE49-F238E27FC236}">
                <a16:creationId xmlns:a16="http://schemas.microsoft.com/office/drawing/2014/main" id="{46F51311-97F9-AFF5-99C3-924F96C71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7636" y="3581175"/>
            <a:ext cx="2926080"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19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845</Words>
  <Application>Microsoft Office PowerPoint</Application>
  <PresentationFormat>Widescreen</PresentationFormat>
  <Paragraphs>111</Paragraphs>
  <Slides>20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Calibri</vt:lpstr>
      <vt:lpstr>Office Theme</vt:lpstr>
      <vt:lpstr>PowerPoint Presentation</vt:lpstr>
      <vt:lpstr>Community Association Banking   Prepare - Have a strategy for your funds</vt:lpstr>
      <vt:lpstr>PowerPoint Presentation</vt:lpstr>
      <vt:lpstr>HOA Reserve Fund Investment Rules </vt:lpstr>
      <vt:lpstr>What is FDIC?</vt:lpstr>
      <vt:lpstr>What questions should you be asking when deciding where to put or invest association funds?  </vt:lpstr>
      <vt:lpstr>How much $ does the association have in their bank accounts?</vt:lpstr>
      <vt:lpstr>What Projects are taking place this year of next?</vt:lpstr>
      <vt:lpstr>Has the association done a reserve study?</vt:lpstr>
      <vt:lpstr>Does the association have an investment policy?</vt:lpstr>
      <vt:lpstr>Where to put or invest association funds?</vt:lpstr>
      <vt:lpstr>Certificates of Deposit (CDs)</vt:lpstr>
      <vt:lpstr>Money Market Accounts (MMAs)</vt:lpstr>
      <vt:lpstr>Treasury Products – Bills, Notes and Bonds</vt:lpstr>
      <vt:lpstr>Investment Products </vt:lpstr>
      <vt:lpstr>What is IntraFi   </vt:lpstr>
      <vt:lpstr>PowerPoint Presentation</vt:lpstr>
      <vt:lpstr>Rate vs APY (Annual Percentage Yield)</vt:lpstr>
      <vt:lpstr>HOA Taxes and Reserve Accounts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Wendy Hazelwood</dc:creator>
  <cp:lastModifiedBy>Wendy Hazelwood</cp:lastModifiedBy>
  <cp:revision>1</cp:revision>
  <dcterms:created xsi:type="dcterms:W3CDTF">2025-11-10T18:28:07Z</dcterms:created>
  <dcterms:modified xsi:type="dcterms:W3CDTF">2025-11-10T20:28:08Z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faa98e-5e14-4012-97f2-fd0286bcf20d_Enabled">
    <vt:lpwstr>true</vt:lpwstr>
  </property>
  <property fmtid="{D5CDD505-2E9C-101B-9397-08002B2CF9AE}" pid="3" name="MSIP_Label_f2faa98e-5e14-4012-97f2-fd0286bcf20d_SetDate">
    <vt:lpwstr>2025-11-10T20:23:02Z</vt:lpwstr>
  </property>
  <property fmtid="{D5CDD505-2E9C-101B-9397-08002B2CF9AE}" pid="4" name="MSIP_Label_f2faa98e-5e14-4012-97f2-fd0286bcf20d_Method">
    <vt:lpwstr>Privileged</vt:lpwstr>
  </property>
  <property fmtid="{D5CDD505-2E9C-101B-9397-08002B2CF9AE}" pid="5" name="MSIP_Label_f2faa98e-5e14-4012-97f2-fd0286bcf20d_Name">
    <vt:lpwstr>Public</vt:lpwstr>
  </property>
  <property fmtid="{D5CDD505-2E9C-101B-9397-08002B2CF9AE}" pid="6" name="MSIP_Label_f2faa98e-5e14-4012-97f2-fd0286bcf20d_SiteId">
    <vt:lpwstr>50c56ba2-8fca-42f4-8307-025e0d821d34</vt:lpwstr>
  </property>
  <property fmtid="{D5CDD505-2E9C-101B-9397-08002B2CF9AE}" pid="7" name="MSIP_Label_f2faa98e-5e14-4012-97f2-fd0286bcf20d_ActionId">
    <vt:lpwstr>eb9a57ca-0fb8-48a4-a5e2-597691c1644d</vt:lpwstr>
  </property>
  <property fmtid="{D5CDD505-2E9C-101B-9397-08002B2CF9AE}" pid="8" name="MSIP_Label_f2faa98e-5e14-4012-97f2-fd0286bcf20d_ContentBits">
    <vt:lpwstr>0</vt:lpwstr>
  </property>
  <property fmtid="{D5CDD505-2E9C-101B-9397-08002B2CF9AE}" pid="9" name="MSIP_Label_f2faa98e-5e14-4012-97f2-fd0286bcf20d_Tag">
    <vt:lpwstr>10, 0, 1, 1</vt:lpwstr>
  </property>
</Properties>
</file>